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nton" charset="1" panose="00000500000000000000"/>
      <p:regular r:id="rId21"/>
    </p:embeddedFont>
    <p:embeddedFont>
      <p:font typeface="Montserrat Bold" charset="1" panose="00000800000000000000"/>
      <p:regular r:id="rId22"/>
    </p:embeddedFont>
    <p:embeddedFont>
      <p:font typeface="Poppins" charset="1" panose="00000500000000000000"/>
      <p:regular r:id="rId23"/>
    </p:embeddedFont>
    <p:embeddedFont>
      <p:font typeface="Raleway Medium" charset="1" panose="00000000000000000000"/>
      <p:regular r:id="rId27"/>
    </p:embeddedFont>
    <p:embeddedFont>
      <p:font typeface="Raleway Bold" charset="1" panose="00000000000000000000"/>
      <p:regular r:id="rId28"/>
    </p:embeddedFont>
    <p:embeddedFont>
      <p:font typeface="Raleway" charset="1" panose="00000000000000000000"/>
      <p:regular r:id="rId29"/>
    </p:embeddedFont>
    <p:embeddedFont>
      <p:font typeface="Raleway Heavy" charset="1" panose="00000000000000000000"/>
      <p:regular r:id="rId30"/>
    </p:embeddedFont>
    <p:embeddedFont>
      <p:font typeface="Montserrat Medium" charset="1" panose="000006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2.xml" Type="http://schemas.openxmlformats.org/officeDocument/2006/relationships/notesSlide"/><Relationship Id="rId32" Target="notesSlides/notesSlide3.xml" Type="http://schemas.openxmlformats.org/officeDocument/2006/relationships/notesSlide"/><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Characteristics:</a:t>
            </a:r>
          </a:p>
          <a:p>
            <a:r>
              <a:rPr lang="en-US"/>
              <a:t/>
            </a:r>
          </a:p>
          <a:p>
            <a:r>
              <a:rPr lang="en-US"/>
              <a:t>Innovative: Emerging technologies introduce new concepts, methods, or products that challenge the status quo.</a:t>
            </a:r>
          </a:p>
          <a:p>
            <a:r>
              <a:rPr lang="en-US"/>
              <a:t/>
            </a:r>
          </a:p>
          <a:p>
            <a:r>
              <a:rPr lang="en-US"/>
              <a:t>Transformative: They have the potential to significantly change industries, economies, and everyday life.</a:t>
            </a:r>
          </a:p>
          <a:p>
            <a:r>
              <a:rPr lang="en-US"/>
              <a:t/>
            </a:r>
          </a:p>
          <a:p>
            <a:r>
              <a:rPr lang="en-US"/>
              <a:t>Uncertain: As these technologies are still developing, their full impact, risks, and potential benefits are not yet fully understood.</a:t>
            </a:r>
          </a:p>
          <a:p>
            <a:r>
              <a:rPr lang="en-US"/>
              <a:t/>
            </a:r>
          </a:p>
          <a:p>
            <a:r>
              <a:rPr lang="en-US"/>
              <a:t>Rapidly Evolving: Emerging technologies often progress quickly, with continuous updates and improvements.</a:t>
            </a:r>
          </a:p>
          <a:p>
            <a:r>
              <a:rPr lang="en-US"/>
              <a:t/>
            </a:r>
          </a:p>
          <a:p>
            <a:r>
              <a:rPr lang="en-US"/>
              <a:t>Interdisciplinary: They frequently combine knowledge and techniques from multiple fields, such as AI, biotechnology, and nanotechnology.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Characteristics:</a:t>
            </a:r>
          </a:p>
          <a:p>
            <a:r>
              <a:rPr lang="en-US"/>
              <a:t/>
            </a:r>
          </a:p>
          <a:p>
            <a:r>
              <a:rPr lang="en-US"/>
              <a:t>Innovative: Emerging technologies introduce new concepts, methods, or products that challenge the status quo.</a:t>
            </a:r>
          </a:p>
          <a:p>
            <a:r>
              <a:rPr lang="en-US"/>
              <a:t/>
            </a:r>
          </a:p>
          <a:p>
            <a:r>
              <a:rPr lang="en-US"/>
              <a:t>Transformative: They have the potential to significantly change industries, economies, and everyday life.</a:t>
            </a:r>
          </a:p>
          <a:p>
            <a:r>
              <a:rPr lang="en-US"/>
              <a:t/>
            </a:r>
          </a:p>
          <a:p>
            <a:r>
              <a:rPr lang="en-US"/>
              <a:t>Uncertain: As these technologies are still developing, their full impact, risks, and potential benefits are not yet fully understood.</a:t>
            </a:r>
          </a:p>
          <a:p>
            <a:r>
              <a:rPr lang="en-US"/>
              <a:t/>
            </a:r>
          </a:p>
          <a:p>
            <a:r>
              <a:rPr lang="en-US"/>
              <a:t>Rapidly Evolving: Emerging technologies often progress quickly, with continuous updates and improvements.</a:t>
            </a:r>
          </a:p>
          <a:p>
            <a:r>
              <a:rPr lang="en-US"/>
              <a:t/>
            </a:r>
          </a:p>
          <a:p>
            <a:r>
              <a:rPr lang="en-US"/>
              <a:t>Interdisciplinary: They frequently combine knowledge and techniques from multiple fields, such as AI, biotechnology, and nanotechnology.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Characteristics:</a:t>
            </a:r>
          </a:p>
          <a:p>
            <a:r>
              <a:rPr lang="en-US"/>
              <a:t/>
            </a:r>
          </a:p>
          <a:p>
            <a:r>
              <a:rPr lang="en-US"/>
              <a:t>Innovative: Emerging technologies introduce new concepts, methods, or products that challenge the status quo.</a:t>
            </a:r>
          </a:p>
          <a:p>
            <a:r>
              <a:rPr lang="en-US"/>
              <a:t/>
            </a:r>
          </a:p>
          <a:p>
            <a:r>
              <a:rPr lang="en-US"/>
              <a:t>Transformative: They have the potential to significantly change industries, economies, and everyday life.</a:t>
            </a:r>
          </a:p>
          <a:p>
            <a:r>
              <a:rPr lang="en-US"/>
              <a:t/>
            </a:r>
          </a:p>
          <a:p>
            <a:r>
              <a:rPr lang="en-US"/>
              <a:t>Uncertain: As these technologies are still developing, their full impact, risks, and potential benefits are not yet fully understood.</a:t>
            </a:r>
          </a:p>
          <a:p>
            <a:r>
              <a:rPr lang="en-US"/>
              <a:t/>
            </a:r>
          </a:p>
          <a:p>
            <a:r>
              <a:rPr lang="en-US"/>
              <a:t>Rapidly Evolving: Emerging technologies often progress quickly, with continuous updates and improvements.</a:t>
            </a:r>
          </a:p>
          <a:p>
            <a:r>
              <a:rPr lang="en-US"/>
              <a:t/>
            </a:r>
          </a:p>
          <a:p>
            <a:r>
              <a:rPr lang="en-US"/>
              <a:t>Interdisciplinary: They frequently combine knowledge and techniques from multiple fields, such as AI, biotechnology, and nanotechnology.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3.pn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3.pn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3.png" Type="http://schemas.openxmlformats.org/officeDocument/2006/relationships/image"/><Relationship Id="rId6" Target="../media/image13.jpe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3.png" Type="http://schemas.openxmlformats.org/officeDocument/2006/relationships/image"/><Relationship Id="rId6" Target="../media/image14.jpe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3.pn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505207" y="682599"/>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273139" y="1450531"/>
            <a:ext cx="7868699" cy="78686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385050" y="1185951"/>
            <a:ext cx="5644877" cy="7564324"/>
          </a:xfrm>
          <a:custGeom>
            <a:avLst/>
            <a:gdLst/>
            <a:ahLst/>
            <a:cxnLst/>
            <a:rect r="r" b="b" t="t" l="l"/>
            <a:pathLst>
              <a:path h="7564324" w="5644877">
                <a:moveTo>
                  <a:pt x="0" y="0"/>
                </a:moveTo>
                <a:lnTo>
                  <a:pt x="5644877" y="0"/>
                </a:lnTo>
                <a:lnTo>
                  <a:pt x="5644877" y="7564324"/>
                </a:lnTo>
                <a:lnTo>
                  <a:pt x="0" y="7564324"/>
                </a:lnTo>
                <a:lnTo>
                  <a:pt x="0" y="0"/>
                </a:lnTo>
                <a:close/>
              </a:path>
            </a:pathLst>
          </a:custGeom>
          <a:blipFill>
            <a:blip r:embed="rId3"/>
            <a:stretch>
              <a:fillRect l="0" t="0" r="0" b="0"/>
            </a:stretch>
          </a:blipFill>
        </p:spPr>
      </p:sp>
      <p:grpSp>
        <p:nvGrpSpPr>
          <p:cNvPr name="Group 10" id="10"/>
          <p:cNvGrpSpPr/>
          <p:nvPr/>
        </p:nvGrpSpPr>
        <p:grpSpPr>
          <a:xfrm rot="0">
            <a:off x="8242509" y="3503495"/>
            <a:ext cx="1030630" cy="103063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4483810" y="4968113"/>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46000"/>
            </a:blip>
            <a:stretch>
              <a:fillRect l="0" t="0" r="0" b="0"/>
            </a:stretch>
          </a:blipFill>
        </p:spPr>
      </p:sp>
      <p:sp>
        <p:nvSpPr>
          <p:cNvPr name="Freeform 14" id="14"/>
          <p:cNvSpPr/>
          <p:nvPr/>
        </p:nvSpPr>
        <p:spPr>
          <a:xfrm flipH="false" flipV="false" rot="0">
            <a:off x="1273997" y="1311942"/>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4450958" y="6480769"/>
            <a:ext cx="478436" cy="837524"/>
          </a:xfrm>
          <a:custGeom>
            <a:avLst/>
            <a:gdLst/>
            <a:ahLst/>
            <a:cxnLst/>
            <a:rect r="r" b="b" t="t" l="l"/>
            <a:pathLst>
              <a:path h="837524" w="478436">
                <a:moveTo>
                  <a:pt x="0" y="0"/>
                </a:moveTo>
                <a:lnTo>
                  <a:pt x="478436" y="0"/>
                </a:lnTo>
                <a:lnTo>
                  <a:pt x="478436" y="837525"/>
                </a:lnTo>
                <a:lnTo>
                  <a:pt x="0" y="837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273997" y="2915522"/>
            <a:ext cx="6968511" cy="2755538"/>
          </a:xfrm>
          <a:prstGeom prst="rect">
            <a:avLst/>
          </a:prstGeom>
        </p:spPr>
        <p:txBody>
          <a:bodyPr anchor="t" rtlCol="false" tIns="0" lIns="0" bIns="0" rIns="0">
            <a:spAutoFit/>
          </a:bodyPr>
          <a:lstStyle/>
          <a:p>
            <a:pPr algn="l">
              <a:lnSpc>
                <a:spcPts val="10655"/>
              </a:lnSpc>
            </a:pPr>
            <a:r>
              <a:rPr lang="en-US" sz="10147">
                <a:solidFill>
                  <a:srgbClr val="1F2374"/>
                </a:solidFill>
                <a:latin typeface="Anton"/>
                <a:ea typeface="Anton"/>
                <a:cs typeface="Anton"/>
                <a:sym typeface="Anton"/>
              </a:rPr>
              <a:t>APPLICATIONS</a:t>
            </a:r>
          </a:p>
          <a:p>
            <a:pPr algn="l">
              <a:lnSpc>
                <a:spcPts val="10655"/>
              </a:lnSpc>
            </a:pPr>
            <a:r>
              <a:rPr lang="en-US" sz="10147">
                <a:solidFill>
                  <a:srgbClr val="1F2374"/>
                </a:solidFill>
                <a:latin typeface="Anton"/>
                <a:ea typeface="Anton"/>
                <a:cs typeface="Anton"/>
                <a:sym typeface="Anton"/>
              </a:rPr>
              <a:t>DEVELOPMENT</a:t>
            </a:r>
          </a:p>
        </p:txBody>
      </p:sp>
      <p:sp>
        <p:nvSpPr>
          <p:cNvPr name="TextBox 17" id="17"/>
          <p:cNvSpPr txBox="true"/>
          <p:nvPr/>
        </p:nvSpPr>
        <p:spPr>
          <a:xfrm rot="0">
            <a:off x="1986078" y="1417319"/>
            <a:ext cx="2772175" cy="3727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Montserrat Bold"/>
                <a:ea typeface="Montserrat Bold"/>
                <a:cs typeface="Montserrat Bold"/>
                <a:sym typeface="Montserrat Bold"/>
              </a:rPr>
              <a:t>APPSDEV1</a:t>
            </a:r>
          </a:p>
        </p:txBody>
      </p:sp>
      <p:sp>
        <p:nvSpPr>
          <p:cNvPr name="TextBox 18" id="18"/>
          <p:cNvSpPr txBox="true"/>
          <p:nvPr/>
        </p:nvSpPr>
        <p:spPr>
          <a:xfrm rot="0">
            <a:off x="1273997" y="5698594"/>
            <a:ext cx="6968511" cy="3258449"/>
          </a:xfrm>
          <a:prstGeom prst="rect">
            <a:avLst/>
          </a:prstGeom>
        </p:spPr>
        <p:txBody>
          <a:bodyPr anchor="t" rtlCol="false" tIns="0" lIns="0" bIns="0" rIns="0">
            <a:spAutoFit/>
          </a:bodyPr>
          <a:lstStyle/>
          <a:p>
            <a:pPr algn="l">
              <a:lnSpc>
                <a:spcPts val="12649"/>
              </a:lnSpc>
            </a:pPr>
            <a:r>
              <a:rPr lang="en-US" sz="12047">
                <a:solidFill>
                  <a:srgbClr val="C4459F"/>
                </a:solidFill>
                <a:latin typeface="Anton"/>
                <a:ea typeface="Anton"/>
                <a:cs typeface="Anton"/>
                <a:sym typeface="Anton"/>
              </a:rPr>
              <a:t>EMERGING</a:t>
            </a:r>
          </a:p>
          <a:p>
            <a:pPr algn="l">
              <a:lnSpc>
                <a:spcPts val="12649"/>
              </a:lnSpc>
            </a:pPr>
            <a:r>
              <a:rPr lang="en-US" sz="12047">
                <a:solidFill>
                  <a:srgbClr val="C4459F"/>
                </a:solidFill>
                <a:latin typeface="Anton"/>
                <a:ea typeface="Anton"/>
                <a:cs typeface="Anton"/>
                <a:sym typeface="Anton"/>
              </a:rPr>
              <a:t>TECH.</a:t>
            </a:r>
          </a:p>
        </p:txBody>
      </p:sp>
      <p:sp>
        <p:nvSpPr>
          <p:cNvPr name="TextBox 19" id="19"/>
          <p:cNvSpPr txBox="true"/>
          <p:nvPr/>
        </p:nvSpPr>
        <p:spPr>
          <a:xfrm rot="0">
            <a:off x="1384468" y="9262080"/>
            <a:ext cx="3373785" cy="391795"/>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FFFFFF"/>
                </a:solidFill>
                <a:latin typeface="Poppins"/>
                <a:ea typeface="Poppins"/>
                <a:cs typeface="Poppins"/>
                <a:sym typeface="Poppins"/>
              </a:rPr>
              <a:t>Manel Cabiluna-Fabillar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7259300" y="9559124"/>
            <a:ext cx="663074" cy="379761"/>
          </a:xfrm>
          <a:custGeom>
            <a:avLst/>
            <a:gdLst/>
            <a:ahLst/>
            <a:cxnLst/>
            <a:rect r="r" b="b" t="t" l="l"/>
            <a:pathLst>
              <a:path h="379761" w="663074">
                <a:moveTo>
                  <a:pt x="0" y="0"/>
                </a:moveTo>
                <a:lnTo>
                  <a:pt x="663074" y="0"/>
                </a:lnTo>
                <a:lnTo>
                  <a:pt x="663074"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848378" y="6434485"/>
            <a:ext cx="222827" cy="222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19084" y="3857735"/>
            <a:ext cx="4553602" cy="4114800"/>
          </a:xfrm>
          <a:custGeom>
            <a:avLst/>
            <a:gdLst/>
            <a:ahLst/>
            <a:cxnLst/>
            <a:rect r="r" b="b" t="t" l="l"/>
            <a:pathLst>
              <a:path h="4114800" w="4553602">
                <a:moveTo>
                  <a:pt x="0" y="0"/>
                </a:moveTo>
                <a:lnTo>
                  <a:pt x="4553601" y="0"/>
                </a:lnTo>
                <a:lnTo>
                  <a:pt x="455360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19084" y="876300"/>
            <a:ext cx="14066117" cy="1104900"/>
          </a:xfrm>
          <a:prstGeom prst="rect">
            <a:avLst/>
          </a:prstGeom>
        </p:spPr>
        <p:txBody>
          <a:bodyPr anchor="t" rtlCol="false" tIns="0" lIns="0" bIns="0" rIns="0">
            <a:spAutoFit/>
          </a:bodyPr>
          <a:lstStyle/>
          <a:p>
            <a:pPr algn="l">
              <a:lnSpc>
                <a:spcPts val="8400"/>
              </a:lnSpc>
            </a:pPr>
            <a:r>
              <a:rPr lang="en-US" sz="8000">
                <a:solidFill>
                  <a:srgbClr val="1F2374"/>
                </a:solidFill>
                <a:latin typeface="Anton"/>
                <a:ea typeface="Anton"/>
                <a:cs typeface="Anton"/>
                <a:sym typeface="Anton"/>
              </a:rPr>
              <a:t>POTENTIAL IMPACT AND UNCERTAINTY</a:t>
            </a:r>
          </a:p>
        </p:txBody>
      </p:sp>
      <p:sp>
        <p:nvSpPr>
          <p:cNvPr name="TextBox 10" id="10"/>
          <p:cNvSpPr txBox="true"/>
          <p:nvPr/>
        </p:nvSpPr>
        <p:spPr>
          <a:xfrm rot="0">
            <a:off x="6524268" y="6901649"/>
            <a:ext cx="10165108" cy="26574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Raleway Medium"/>
                <a:ea typeface="Raleway Medium"/>
                <a:cs typeface="Raleway Medium"/>
                <a:sym typeface="Raleway Medium"/>
              </a:rPr>
              <a:t>Due to their early stage of development, the long-term effects, risks, and benefits of emerging technologies are often uncertain. This unpredictability makes it challenging to fully assess their future role and implications.</a:t>
            </a:r>
          </a:p>
        </p:txBody>
      </p:sp>
      <p:sp>
        <p:nvSpPr>
          <p:cNvPr name="TextBox 11" id="11"/>
          <p:cNvSpPr txBox="true"/>
          <p:nvPr/>
        </p:nvSpPr>
        <p:spPr>
          <a:xfrm rot="0">
            <a:off x="6524268" y="6279195"/>
            <a:ext cx="8160933" cy="523875"/>
          </a:xfrm>
          <a:prstGeom prst="rect">
            <a:avLst/>
          </a:prstGeom>
        </p:spPr>
        <p:txBody>
          <a:bodyPr anchor="t" rtlCol="false" tIns="0" lIns="0" bIns="0" rIns="0">
            <a:spAutoFit/>
          </a:bodyPr>
          <a:lstStyle/>
          <a:p>
            <a:pPr algn="l">
              <a:lnSpc>
                <a:spcPts val="4200"/>
              </a:lnSpc>
              <a:spcBef>
                <a:spcPct val="0"/>
              </a:spcBef>
            </a:pPr>
            <a:r>
              <a:rPr lang="en-US" sz="3000">
                <a:solidFill>
                  <a:srgbClr val="1F2374"/>
                </a:solidFill>
                <a:latin typeface="Raleway Heavy"/>
                <a:ea typeface="Raleway Heavy"/>
                <a:cs typeface="Raleway Heavy"/>
                <a:sym typeface="Raleway Heavy"/>
              </a:rPr>
              <a:t>UNCERTAINTY</a:t>
            </a:r>
          </a:p>
        </p:txBody>
      </p:sp>
      <p:sp>
        <p:nvSpPr>
          <p:cNvPr name="Freeform 12" id="12"/>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5848378" y="3041722"/>
            <a:ext cx="222827" cy="2228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524268" y="3499075"/>
            <a:ext cx="10735032" cy="21240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Raleway Medium"/>
                <a:ea typeface="Raleway Medium"/>
                <a:cs typeface="Raleway Medium"/>
                <a:sym typeface="Raleway Medium"/>
              </a:rPr>
              <a:t>Emerging technologies have the capability to significantly influence industries, economies, and societal norms. Their adoption can lead to groundbreaking changes in how problems are addressed and solutions are implemented.</a:t>
            </a:r>
          </a:p>
        </p:txBody>
      </p:sp>
      <p:sp>
        <p:nvSpPr>
          <p:cNvPr name="TextBox 17" id="17"/>
          <p:cNvSpPr txBox="true"/>
          <p:nvPr/>
        </p:nvSpPr>
        <p:spPr>
          <a:xfrm rot="0">
            <a:off x="6524268" y="2886432"/>
            <a:ext cx="7806923" cy="523875"/>
          </a:xfrm>
          <a:prstGeom prst="rect">
            <a:avLst/>
          </a:prstGeom>
        </p:spPr>
        <p:txBody>
          <a:bodyPr anchor="t" rtlCol="false" tIns="0" lIns="0" bIns="0" rIns="0">
            <a:spAutoFit/>
          </a:bodyPr>
          <a:lstStyle/>
          <a:p>
            <a:pPr algn="l">
              <a:lnSpc>
                <a:spcPts val="4200"/>
              </a:lnSpc>
              <a:spcBef>
                <a:spcPct val="0"/>
              </a:spcBef>
            </a:pPr>
            <a:r>
              <a:rPr lang="en-US" sz="3000">
                <a:solidFill>
                  <a:srgbClr val="1F2374"/>
                </a:solidFill>
                <a:latin typeface="Raleway Heavy"/>
                <a:ea typeface="Raleway Heavy"/>
                <a:cs typeface="Raleway Heavy"/>
                <a:sym typeface="Raleway Heavy"/>
              </a:rPr>
              <a:t>POTENTIAL IMPACT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2947727" y="-107750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46000"/>
            </a:blip>
            <a:stretch>
              <a:fillRect l="0" t="0" r="0" b="0"/>
            </a:stretch>
          </a:blipFill>
        </p:spPr>
      </p:sp>
      <p:sp>
        <p:nvSpPr>
          <p:cNvPr name="Freeform 4" id="4"/>
          <p:cNvSpPr/>
          <p:nvPr/>
        </p:nvSpPr>
        <p:spPr>
          <a:xfrm flipH="false" flipV="false" rot="0">
            <a:off x="-3424567" y="3676282"/>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46000"/>
            </a:blip>
            <a:stretch>
              <a:fillRect l="0" t="0" r="0" b="0"/>
            </a:stretch>
          </a:blipFill>
        </p:spPr>
      </p:sp>
      <p:grpSp>
        <p:nvGrpSpPr>
          <p:cNvPr name="Group 5" id="5"/>
          <p:cNvGrpSpPr/>
          <p:nvPr/>
        </p:nvGrpSpPr>
        <p:grpSpPr>
          <a:xfrm rot="0">
            <a:off x="10789108" y="212384"/>
            <a:ext cx="9404563" cy="94045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557040" y="980316"/>
            <a:ext cx="7868699" cy="78686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526409" y="3033280"/>
            <a:ext cx="1030630" cy="10306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129807" y="1414026"/>
            <a:ext cx="7001279" cy="70012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2500" r="0" b="-12500"/>
              </a:stretch>
            </a:blipFill>
          </p:spPr>
        </p:sp>
      </p:grpSp>
      <p:sp>
        <p:nvSpPr>
          <p:cNvPr name="Freeform 16" id="16"/>
          <p:cNvSpPr/>
          <p:nvPr/>
        </p:nvSpPr>
        <p:spPr>
          <a:xfrm flipH="false" flipV="false" rot="0">
            <a:off x="17259300" y="9616947"/>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911265" y="721915"/>
            <a:ext cx="11218542" cy="1876425"/>
          </a:xfrm>
          <a:prstGeom prst="rect">
            <a:avLst/>
          </a:prstGeom>
        </p:spPr>
        <p:txBody>
          <a:bodyPr anchor="t" rtlCol="false" tIns="0" lIns="0" bIns="0" rIns="0">
            <a:spAutoFit/>
          </a:bodyPr>
          <a:lstStyle/>
          <a:p>
            <a:pPr algn="l">
              <a:lnSpc>
                <a:spcPts val="7349"/>
              </a:lnSpc>
            </a:pPr>
            <a:r>
              <a:rPr lang="en-US" sz="6999">
                <a:solidFill>
                  <a:srgbClr val="1F2374"/>
                </a:solidFill>
                <a:latin typeface="Anton"/>
                <a:ea typeface="Anton"/>
                <a:cs typeface="Anton"/>
                <a:sym typeface="Anton"/>
              </a:rPr>
              <a:t>FRAMEWORKS AND METHODOLOGIES FOR ASSESSING</a:t>
            </a:r>
          </a:p>
        </p:txBody>
      </p:sp>
      <p:sp>
        <p:nvSpPr>
          <p:cNvPr name="TextBox 18" id="18"/>
          <p:cNvSpPr txBox="true"/>
          <p:nvPr/>
        </p:nvSpPr>
        <p:spPr>
          <a:xfrm rot="0">
            <a:off x="1028700" y="3481920"/>
            <a:ext cx="9497709" cy="3919221"/>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Raleway Medium"/>
                <a:ea typeface="Raleway Medium"/>
                <a:cs typeface="Raleway Medium"/>
                <a:sym typeface="Raleway Medium"/>
              </a:rPr>
              <a:t>Assessing and identifying emerging technologies involves using structured frameworks and methodologies to evaluate their potential and relevance. These tools help organizations and researchers understand which technologies are likely to have a significant impact and how they should be prioritized.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7259300" y="9634872"/>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582302" y="6159061"/>
            <a:ext cx="222827" cy="222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8700" y="3086100"/>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028700" y="799917"/>
            <a:ext cx="14655743" cy="952500"/>
          </a:xfrm>
          <a:prstGeom prst="rect">
            <a:avLst/>
          </a:prstGeom>
        </p:spPr>
        <p:txBody>
          <a:bodyPr anchor="t" rtlCol="false" tIns="0" lIns="0" bIns="0" rIns="0">
            <a:spAutoFit/>
          </a:bodyPr>
          <a:lstStyle/>
          <a:p>
            <a:pPr algn="l">
              <a:lnSpc>
                <a:spcPts val="7349"/>
              </a:lnSpc>
            </a:pPr>
            <a:r>
              <a:rPr lang="en-US" sz="6999">
                <a:solidFill>
                  <a:srgbClr val="1F2374"/>
                </a:solidFill>
                <a:latin typeface="Anton"/>
                <a:ea typeface="Anton"/>
                <a:cs typeface="Anton"/>
                <a:sym typeface="Anton"/>
              </a:rPr>
              <a:t>TECHNOLOGY SCOUTING AND TREND ANALYSIS</a:t>
            </a:r>
          </a:p>
        </p:txBody>
      </p:sp>
      <p:sp>
        <p:nvSpPr>
          <p:cNvPr name="TextBox 11" id="11"/>
          <p:cNvSpPr txBox="true"/>
          <p:nvPr/>
        </p:nvSpPr>
        <p:spPr>
          <a:xfrm rot="0">
            <a:off x="6258192" y="6626225"/>
            <a:ext cx="11001108" cy="21240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Raleway Medium"/>
                <a:ea typeface="Raleway Medium"/>
                <a:cs typeface="Raleway Medium"/>
                <a:sym typeface="Raleway Medium"/>
              </a:rPr>
              <a:t>Focuses on examining current trends and patterns to predict future developments. This includes analyzing technological advancements, market dynamics, and consumer behavior to identify technologies with high potential.</a:t>
            </a:r>
          </a:p>
        </p:txBody>
      </p:sp>
      <p:sp>
        <p:nvSpPr>
          <p:cNvPr name="TextBox 12" id="12"/>
          <p:cNvSpPr txBox="true"/>
          <p:nvPr/>
        </p:nvSpPr>
        <p:spPr>
          <a:xfrm rot="0">
            <a:off x="6258192" y="6003771"/>
            <a:ext cx="8160933" cy="523875"/>
          </a:xfrm>
          <a:prstGeom prst="rect">
            <a:avLst/>
          </a:prstGeom>
        </p:spPr>
        <p:txBody>
          <a:bodyPr anchor="t" rtlCol="false" tIns="0" lIns="0" bIns="0" rIns="0">
            <a:spAutoFit/>
          </a:bodyPr>
          <a:lstStyle/>
          <a:p>
            <a:pPr algn="l">
              <a:lnSpc>
                <a:spcPts val="4200"/>
              </a:lnSpc>
              <a:spcBef>
                <a:spcPct val="0"/>
              </a:spcBef>
            </a:pPr>
            <a:r>
              <a:rPr lang="en-US" sz="3000">
                <a:solidFill>
                  <a:srgbClr val="1F2374"/>
                </a:solidFill>
                <a:latin typeface="Raleway Heavy"/>
                <a:ea typeface="Raleway Heavy"/>
                <a:cs typeface="Raleway Heavy"/>
                <a:sym typeface="Raleway Heavy"/>
              </a:rPr>
              <a:t>TREND ANALYSIS</a:t>
            </a:r>
          </a:p>
        </p:txBody>
      </p:sp>
      <p:grpSp>
        <p:nvGrpSpPr>
          <p:cNvPr name="Group 13" id="13"/>
          <p:cNvGrpSpPr/>
          <p:nvPr/>
        </p:nvGrpSpPr>
        <p:grpSpPr>
          <a:xfrm rot="0">
            <a:off x="5582302" y="2266614"/>
            <a:ext cx="222827" cy="2228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258192" y="2723967"/>
            <a:ext cx="10406589" cy="26574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Raleway Medium"/>
                <a:ea typeface="Raleway Medium"/>
                <a:cs typeface="Raleway Medium"/>
                <a:sym typeface="Raleway Medium"/>
              </a:rPr>
              <a:t>Involves systematically searching for and identifying new technologies through sources like research papers, patents, and industry reports. This process helps in uncovering emerging innovations before they become widely known.</a:t>
            </a:r>
          </a:p>
        </p:txBody>
      </p:sp>
      <p:sp>
        <p:nvSpPr>
          <p:cNvPr name="TextBox 17" id="17"/>
          <p:cNvSpPr txBox="true"/>
          <p:nvPr/>
        </p:nvSpPr>
        <p:spPr>
          <a:xfrm rot="0">
            <a:off x="6258192" y="2111324"/>
            <a:ext cx="7806923" cy="523875"/>
          </a:xfrm>
          <a:prstGeom prst="rect">
            <a:avLst/>
          </a:prstGeom>
        </p:spPr>
        <p:txBody>
          <a:bodyPr anchor="t" rtlCol="false" tIns="0" lIns="0" bIns="0" rIns="0">
            <a:spAutoFit/>
          </a:bodyPr>
          <a:lstStyle/>
          <a:p>
            <a:pPr algn="l">
              <a:lnSpc>
                <a:spcPts val="4200"/>
              </a:lnSpc>
              <a:spcBef>
                <a:spcPct val="0"/>
              </a:spcBef>
            </a:pPr>
            <a:r>
              <a:rPr lang="en-US" sz="3000">
                <a:solidFill>
                  <a:srgbClr val="1F2374"/>
                </a:solidFill>
                <a:latin typeface="Raleway Heavy"/>
                <a:ea typeface="Raleway Heavy"/>
                <a:cs typeface="Raleway Heavy"/>
                <a:sym typeface="Raleway Heavy"/>
              </a:rPr>
              <a:t>TECHNOLOGY SCOUTING: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7259300" y="9610724"/>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667627" y="5757184"/>
            <a:ext cx="222827" cy="222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12018" y="2571447"/>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720359" y="855400"/>
            <a:ext cx="16847282" cy="952500"/>
          </a:xfrm>
          <a:prstGeom prst="rect">
            <a:avLst/>
          </a:prstGeom>
        </p:spPr>
        <p:txBody>
          <a:bodyPr anchor="t" rtlCol="false" tIns="0" lIns="0" bIns="0" rIns="0">
            <a:spAutoFit/>
          </a:bodyPr>
          <a:lstStyle/>
          <a:p>
            <a:pPr algn="l">
              <a:lnSpc>
                <a:spcPts val="7349"/>
              </a:lnSpc>
            </a:pPr>
            <a:r>
              <a:rPr lang="en-US" sz="6999">
                <a:solidFill>
                  <a:srgbClr val="1F2374"/>
                </a:solidFill>
                <a:latin typeface="Anton"/>
                <a:ea typeface="Anton"/>
                <a:cs typeface="Anton"/>
                <a:sym typeface="Anton"/>
              </a:rPr>
              <a:t>STRATEGIC FRAMEWORKS AND EVALUATION MODELS</a:t>
            </a:r>
          </a:p>
        </p:txBody>
      </p:sp>
      <p:sp>
        <p:nvSpPr>
          <p:cNvPr name="TextBox 11" id="11"/>
          <p:cNvSpPr txBox="true"/>
          <p:nvPr/>
        </p:nvSpPr>
        <p:spPr>
          <a:xfrm rot="0">
            <a:off x="6343517" y="6224347"/>
            <a:ext cx="10915783" cy="31908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Raleway Medium"/>
                <a:ea typeface="Raleway Medium"/>
                <a:cs typeface="Raleway Medium"/>
                <a:sym typeface="Raleway Medium"/>
              </a:rPr>
              <a:t>Use criteria like feasibility, scalability, and market potential to assess technologies. Models such as SWOT analysis (Strengths, Weaknesses, Opportunities, Threats) and PEST analysis (Political, Economic, Social, Technological) help in making informed decisions about which technologies to invest in or pursue.</a:t>
            </a:r>
          </a:p>
        </p:txBody>
      </p:sp>
      <p:sp>
        <p:nvSpPr>
          <p:cNvPr name="TextBox 12" id="12"/>
          <p:cNvSpPr txBox="true"/>
          <p:nvPr/>
        </p:nvSpPr>
        <p:spPr>
          <a:xfrm rot="0">
            <a:off x="6343517" y="5601893"/>
            <a:ext cx="8160933" cy="523875"/>
          </a:xfrm>
          <a:prstGeom prst="rect">
            <a:avLst/>
          </a:prstGeom>
        </p:spPr>
        <p:txBody>
          <a:bodyPr anchor="t" rtlCol="false" tIns="0" lIns="0" bIns="0" rIns="0">
            <a:spAutoFit/>
          </a:bodyPr>
          <a:lstStyle/>
          <a:p>
            <a:pPr algn="l">
              <a:lnSpc>
                <a:spcPts val="4200"/>
              </a:lnSpc>
              <a:spcBef>
                <a:spcPct val="0"/>
              </a:spcBef>
            </a:pPr>
            <a:r>
              <a:rPr lang="en-US" sz="3000">
                <a:solidFill>
                  <a:srgbClr val="1F2374"/>
                </a:solidFill>
                <a:latin typeface="Raleway Heavy"/>
                <a:ea typeface="Raleway Heavy"/>
                <a:cs typeface="Raleway Heavy"/>
                <a:sym typeface="Raleway Heavy"/>
              </a:rPr>
              <a:t>EVALUATION MODELS</a:t>
            </a:r>
          </a:p>
        </p:txBody>
      </p:sp>
      <p:grpSp>
        <p:nvGrpSpPr>
          <p:cNvPr name="Group 13" id="13"/>
          <p:cNvGrpSpPr/>
          <p:nvPr/>
        </p:nvGrpSpPr>
        <p:grpSpPr>
          <a:xfrm rot="0">
            <a:off x="5667627" y="2448965"/>
            <a:ext cx="222827" cy="2228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4200"/>
                </a:lnSpc>
              </a:pPr>
            </a:p>
          </p:txBody>
        </p:sp>
      </p:grpSp>
      <p:sp>
        <p:nvSpPr>
          <p:cNvPr name="TextBox 16" id="16"/>
          <p:cNvSpPr txBox="true"/>
          <p:nvPr/>
        </p:nvSpPr>
        <p:spPr>
          <a:xfrm rot="0">
            <a:off x="6343517" y="2906318"/>
            <a:ext cx="10915783" cy="21240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Raleway Medium"/>
                <a:ea typeface="Raleway Medium"/>
                <a:cs typeface="Raleway Medium"/>
                <a:sym typeface="Raleway Medium"/>
              </a:rPr>
              <a:t>Provide structured approaches for evaluating the strategic value of emerging technologies. Examples include the Technology Adoption Life Cycle and the Gartner Hype Cycle, which help in assessing maturity and potential impact.</a:t>
            </a:r>
          </a:p>
        </p:txBody>
      </p:sp>
      <p:sp>
        <p:nvSpPr>
          <p:cNvPr name="TextBox 17" id="17"/>
          <p:cNvSpPr txBox="true"/>
          <p:nvPr/>
        </p:nvSpPr>
        <p:spPr>
          <a:xfrm rot="0">
            <a:off x="6343517" y="2293675"/>
            <a:ext cx="7806923" cy="523875"/>
          </a:xfrm>
          <a:prstGeom prst="rect">
            <a:avLst/>
          </a:prstGeom>
        </p:spPr>
        <p:txBody>
          <a:bodyPr anchor="t" rtlCol="false" tIns="0" lIns="0" bIns="0" rIns="0">
            <a:spAutoFit/>
          </a:bodyPr>
          <a:lstStyle/>
          <a:p>
            <a:pPr algn="l">
              <a:lnSpc>
                <a:spcPts val="4200"/>
              </a:lnSpc>
              <a:spcBef>
                <a:spcPct val="0"/>
              </a:spcBef>
            </a:pPr>
            <a:r>
              <a:rPr lang="en-US" sz="3000">
                <a:solidFill>
                  <a:srgbClr val="1F2374"/>
                </a:solidFill>
                <a:latin typeface="Raleway Heavy"/>
                <a:ea typeface="Raleway Heavy"/>
                <a:cs typeface="Raleway Heavy"/>
                <a:sym typeface="Raleway Heavy"/>
              </a:rPr>
              <a:t>STRATEGIC FRAMEWORKS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667647" y="7730909"/>
            <a:ext cx="17891702" cy="7918735"/>
          </a:xfrm>
          <a:custGeom>
            <a:avLst/>
            <a:gdLst/>
            <a:ahLst/>
            <a:cxnLst/>
            <a:rect r="r" b="b" t="t" l="l"/>
            <a:pathLst>
              <a:path h="7918735" w="17891702">
                <a:moveTo>
                  <a:pt x="0" y="0"/>
                </a:moveTo>
                <a:lnTo>
                  <a:pt x="17891702" y="0"/>
                </a:lnTo>
                <a:lnTo>
                  <a:pt x="17891702" y="7918734"/>
                </a:lnTo>
                <a:lnTo>
                  <a:pt x="0" y="7918734"/>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07436" y="202250"/>
            <a:ext cx="8093483" cy="10003181"/>
          </a:xfrm>
          <a:custGeom>
            <a:avLst/>
            <a:gdLst/>
            <a:ahLst/>
            <a:cxnLst/>
            <a:rect r="r" b="b" t="t" l="l"/>
            <a:pathLst>
              <a:path h="10003181" w="8093483">
                <a:moveTo>
                  <a:pt x="0" y="0"/>
                </a:moveTo>
                <a:lnTo>
                  <a:pt x="8093483" y="0"/>
                </a:lnTo>
                <a:lnTo>
                  <a:pt x="8093483" y="10003181"/>
                </a:lnTo>
                <a:lnTo>
                  <a:pt x="0" y="100031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143553" y="9559054"/>
            <a:ext cx="663074" cy="379761"/>
          </a:xfrm>
          <a:custGeom>
            <a:avLst/>
            <a:gdLst/>
            <a:ahLst/>
            <a:cxnLst/>
            <a:rect r="r" b="b" t="t" l="l"/>
            <a:pathLst>
              <a:path h="379761" w="663074">
                <a:moveTo>
                  <a:pt x="0" y="0"/>
                </a:moveTo>
                <a:lnTo>
                  <a:pt x="663075" y="0"/>
                </a:lnTo>
                <a:lnTo>
                  <a:pt x="663075"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7143553" y="6630612"/>
            <a:ext cx="4335517" cy="4114800"/>
          </a:xfrm>
          <a:custGeom>
            <a:avLst/>
            <a:gdLst/>
            <a:ahLst/>
            <a:cxnLst/>
            <a:rect r="r" b="b" t="t" l="l"/>
            <a:pathLst>
              <a:path h="4114800" w="4335517">
                <a:moveTo>
                  <a:pt x="0" y="0"/>
                </a:moveTo>
                <a:lnTo>
                  <a:pt x="4335518" y="0"/>
                </a:lnTo>
                <a:lnTo>
                  <a:pt x="433551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true" rot="5400000">
            <a:off x="-1515084" y="-1082262"/>
            <a:ext cx="4335517" cy="4114800"/>
          </a:xfrm>
          <a:custGeom>
            <a:avLst/>
            <a:gdLst/>
            <a:ahLst/>
            <a:cxnLst/>
            <a:rect r="r" b="b" t="t" l="l"/>
            <a:pathLst>
              <a:path h="4114800" w="4335517">
                <a:moveTo>
                  <a:pt x="4335518" y="4114800"/>
                </a:moveTo>
                <a:lnTo>
                  <a:pt x="0" y="4114800"/>
                </a:lnTo>
                <a:lnTo>
                  <a:pt x="0" y="0"/>
                </a:lnTo>
                <a:lnTo>
                  <a:pt x="4335518" y="0"/>
                </a:lnTo>
                <a:lnTo>
                  <a:pt x="4335518" y="41148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28700" y="4427255"/>
            <a:ext cx="9135933" cy="1343384"/>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RESEARCH </a:t>
            </a:r>
          </a:p>
        </p:txBody>
      </p:sp>
      <p:sp>
        <p:nvSpPr>
          <p:cNvPr name="TextBox 9" id="9"/>
          <p:cNvSpPr txBox="true"/>
          <p:nvPr/>
        </p:nvSpPr>
        <p:spPr>
          <a:xfrm rot="0">
            <a:off x="8429272" y="1970011"/>
            <a:ext cx="7449810" cy="7046825"/>
          </a:xfrm>
          <a:prstGeom prst="rect">
            <a:avLst/>
          </a:prstGeom>
        </p:spPr>
        <p:txBody>
          <a:bodyPr anchor="t" rtlCol="false" tIns="0" lIns="0" bIns="0" rIns="0">
            <a:spAutoFit/>
          </a:bodyPr>
          <a:lstStyle/>
          <a:p>
            <a:pPr algn="l">
              <a:lnSpc>
                <a:spcPts val="4707"/>
              </a:lnSpc>
            </a:pPr>
            <a:r>
              <a:rPr lang="en-US" sz="3362">
                <a:solidFill>
                  <a:srgbClr val="000000"/>
                </a:solidFill>
                <a:latin typeface="Raleway Bold"/>
                <a:ea typeface="Raleway Bold"/>
                <a:cs typeface="Raleway Bold"/>
                <a:sym typeface="Raleway Bold"/>
              </a:rPr>
              <a:t>Research on an emerging technology or internet.</a:t>
            </a:r>
          </a:p>
          <a:p>
            <a:pPr algn="l">
              <a:lnSpc>
                <a:spcPts val="4707"/>
              </a:lnSpc>
            </a:pPr>
          </a:p>
          <a:p>
            <a:pPr algn="l" marL="725997" indent="-362998" lvl="1">
              <a:lnSpc>
                <a:spcPts val="4707"/>
              </a:lnSpc>
              <a:buAutoNum type="arabicPeriod" startAt="1"/>
            </a:pPr>
            <a:r>
              <a:rPr lang="en-US" sz="3362">
                <a:solidFill>
                  <a:srgbClr val="000000"/>
                </a:solidFill>
                <a:latin typeface="Raleway Bold"/>
                <a:ea typeface="Raleway Bold"/>
                <a:cs typeface="Raleway Bold"/>
                <a:sym typeface="Raleway Bold"/>
              </a:rPr>
              <a:t>Artificial Intelligence (AI)</a:t>
            </a:r>
          </a:p>
          <a:p>
            <a:pPr algn="l" marL="725997" indent="-362998" lvl="1">
              <a:lnSpc>
                <a:spcPts val="4707"/>
              </a:lnSpc>
              <a:buAutoNum type="arabicPeriod" startAt="1"/>
            </a:pPr>
            <a:r>
              <a:rPr lang="en-US" sz="3362">
                <a:solidFill>
                  <a:srgbClr val="000000"/>
                </a:solidFill>
                <a:latin typeface="Raleway Bold"/>
                <a:ea typeface="Raleway Bold"/>
                <a:cs typeface="Raleway Bold"/>
                <a:sym typeface="Raleway Bold"/>
              </a:rPr>
              <a:t>Automation</a:t>
            </a:r>
          </a:p>
          <a:p>
            <a:pPr algn="l" marL="725997" indent="-362998" lvl="1">
              <a:lnSpc>
                <a:spcPts val="4707"/>
              </a:lnSpc>
              <a:buAutoNum type="arabicPeriod" startAt="1"/>
            </a:pPr>
            <a:r>
              <a:rPr lang="en-US" sz="3362">
                <a:solidFill>
                  <a:srgbClr val="000000"/>
                </a:solidFill>
                <a:latin typeface="Raleway Bold"/>
                <a:ea typeface="Raleway Bold"/>
                <a:cs typeface="Raleway Bold"/>
                <a:sym typeface="Raleway Bold"/>
              </a:rPr>
              <a:t>Robotization</a:t>
            </a:r>
          </a:p>
          <a:p>
            <a:pPr algn="l" marL="725997" indent="-362998" lvl="1">
              <a:lnSpc>
                <a:spcPts val="4707"/>
              </a:lnSpc>
              <a:buAutoNum type="arabicPeriod" startAt="1"/>
            </a:pPr>
            <a:r>
              <a:rPr lang="en-US" sz="3362">
                <a:solidFill>
                  <a:srgbClr val="000000"/>
                </a:solidFill>
                <a:latin typeface="Raleway Bold"/>
                <a:ea typeface="Raleway Bold"/>
                <a:cs typeface="Raleway Bold"/>
                <a:sym typeface="Raleway Bold"/>
              </a:rPr>
              <a:t>3-D Printing</a:t>
            </a:r>
          </a:p>
          <a:p>
            <a:pPr algn="l" marL="725997" indent="-362998" lvl="1">
              <a:lnSpc>
                <a:spcPts val="4707"/>
              </a:lnSpc>
              <a:buAutoNum type="arabicPeriod" startAt="1"/>
            </a:pPr>
            <a:r>
              <a:rPr lang="en-US" sz="3362">
                <a:solidFill>
                  <a:srgbClr val="000000"/>
                </a:solidFill>
                <a:latin typeface="Raleway Bold"/>
                <a:ea typeface="Raleway Bold"/>
                <a:cs typeface="Raleway Bold"/>
                <a:sym typeface="Raleway Bold"/>
              </a:rPr>
              <a:t>Cryptocurrencies</a:t>
            </a:r>
          </a:p>
          <a:p>
            <a:pPr algn="l" marL="725997" indent="-362998" lvl="1">
              <a:lnSpc>
                <a:spcPts val="4707"/>
              </a:lnSpc>
              <a:buAutoNum type="arabicPeriod" startAt="1"/>
            </a:pPr>
            <a:r>
              <a:rPr lang="en-US" sz="3362">
                <a:solidFill>
                  <a:srgbClr val="000000"/>
                </a:solidFill>
                <a:latin typeface="Raleway Bold"/>
                <a:ea typeface="Raleway Bold"/>
                <a:cs typeface="Raleway Bold"/>
                <a:sym typeface="Raleway Bold"/>
              </a:rPr>
              <a:t>IoT (Internet of Things)</a:t>
            </a:r>
          </a:p>
          <a:p>
            <a:pPr algn="l" marL="725997" indent="-362998" lvl="1">
              <a:lnSpc>
                <a:spcPts val="4707"/>
              </a:lnSpc>
              <a:buAutoNum type="arabicPeriod" startAt="1"/>
            </a:pPr>
            <a:r>
              <a:rPr lang="en-US" sz="3362">
                <a:solidFill>
                  <a:srgbClr val="000000"/>
                </a:solidFill>
                <a:latin typeface="Raleway Bold"/>
                <a:ea typeface="Raleway Bold"/>
                <a:cs typeface="Raleway Bold"/>
                <a:sym typeface="Raleway Bold"/>
              </a:rPr>
              <a:t>Voice Recognition</a:t>
            </a:r>
          </a:p>
          <a:p>
            <a:pPr algn="l" marL="725997" indent="-362998" lvl="1">
              <a:lnSpc>
                <a:spcPts val="4707"/>
              </a:lnSpc>
              <a:buAutoNum type="arabicPeriod" startAt="1"/>
            </a:pPr>
            <a:r>
              <a:rPr lang="en-US" sz="3362">
                <a:solidFill>
                  <a:srgbClr val="000000"/>
                </a:solidFill>
                <a:latin typeface="Raleway Bold"/>
                <a:ea typeface="Raleway Bold"/>
                <a:cs typeface="Raleway Bold"/>
                <a:sym typeface="Raleway Bold"/>
              </a:rPr>
              <a:t>Autonomous Vehicles</a:t>
            </a:r>
          </a:p>
          <a:p>
            <a:pPr algn="l" marL="725997" indent="-362998" lvl="1">
              <a:lnSpc>
                <a:spcPts val="4707"/>
              </a:lnSpc>
              <a:spcBef>
                <a:spcPct val="0"/>
              </a:spcBef>
              <a:buAutoNum type="arabicPeriod" startAt="1"/>
            </a:pPr>
            <a:r>
              <a:rPr lang="en-US" sz="3362">
                <a:solidFill>
                  <a:srgbClr val="000000"/>
                </a:solidFill>
                <a:latin typeface="Raleway Bold"/>
                <a:ea typeface="Raleway Bold"/>
                <a:cs typeface="Raleway Bold"/>
                <a:sym typeface="Raleway Bold"/>
              </a:rPr>
              <a:t>Drones</a:t>
            </a:r>
          </a:p>
        </p:txBody>
      </p:sp>
      <p:sp>
        <p:nvSpPr>
          <p:cNvPr name="TextBox 10" id="10"/>
          <p:cNvSpPr txBox="true"/>
          <p:nvPr/>
        </p:nvSpPr>
        <p:spPr>
          <a:xfrm rot="0">
            <a:off x="1028700" y="5856363"/>
            <a:ext cx="9135933" cy="971543"/>
          </a:xfrm>
          <a:prstGeom prst="rect">
            <a:avLst/>
          </a:prstGeom>
        </p:spPr>
        <p:txBody>
          <a:bodyPr anchor="t" rtlCol="false" tIns="0" lIns="0" bIns="0" rIns="0">
            <a:spAutoFit/>
          </a:bodyPr>
          <a:lstStyle/>
          <a:p>
            <a:pPr algn="l">
              <a:lnSpc>
                <a:spcPts val="7349"/>
              </a:lnSpc>
            </a:pPr>
            <a:r>
              <a:rPr lang="en-US" sz="6999">
                <a:solidFill>
                  <a:srgbClr val="1F2374"/>
                </a:solidFill>
                <a:latin typeface="Raleway"/>
                <a:ea typeface="Raleway"/>
                <a:cs typeface="Raleway"/>
                <a:sym typeface="Raleway"/>
              </a:rPr>
              <a:t>(GROUP)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753977" y="527163"/>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247" y="3686394"/>
            <a:ext cx="9047753" cy="3086100"/>
            <a:chOff x="0" y="0"/>
            <a:chExt cx="2382947" cy="812800"/>
          </a:xfrm>
        </p:grpSpPr>
        <p:sp>
          <p:nvSpPr>
            <p:cNvPr name="Freeform 7" id="7"/>
            <p:cNvSpPr/>
            <p:nvPr/>
          </p:nvSpPr>
          <p:spPr>
            <a:xfrm flipH="false" flipV="false" rot="0">
              <a:off x="0" y="0"/>
              <a:ext cx="2382947" cy="812800"/>
            </a:xfrm>
            <a:custGeom>
              <a:avLst/>
              <a:gdLst/>
              <a:ahLst/>
              <a:cxnLst/>
              <a:rect r="r" b="b" t="t" l="l"/>
              <a:pathLst>
                <a:path h="812800" w="2382947">
                  <a:moveTo>
                    <a:pt x="0" y="0"/>
                  </a:moveTo>
                  <a:lnTo>
                    <a:pt x="2382947" y="0"/>
                  </a:lnTo>
                  <a:lnTo>
                    <a:pt x="2382947" y="812800"/>
                  </a:lnTo>
                  <a:lnTo>
                    <a:pt x="0" y="812800"/>
                  </a:lnTo>
                  <a:close/>
                </a:path>
              </a:pathLst>
            </a:custGeom>
            <a:solidFill>
              <a:srgbClr val="1F2374"/>
            </a:solidFill>
          </p:spPr>
        </p:sp>
        <p:sp>
          <p:nvSpPr>
            <p:cNvPr name="TextBox 8" id="8"/>
            <p:cNvSpPr txBox="true"/>
            <p:nvPr/>
          </p:nvSpPr>
          <p:spPr>
            <a:xfrm>
              <a:off x="0" y="-38100"/>
              <a:ext cx="2382947"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888543" y="3686394"/>
            <a:ext cx="9047753" cy="3086100"/>
            <a:chOff x="0" y="0"/>
            <a:chExt cx="2382947" cy="812800"/>
          </a:xfrm>
        </p:grpSpPr>
        <p:sp>
          <p:nvSpPr>
            <p:cNvPr name="Freeform 10" id="10"/>
            <p:cNvSpPr/>
            <p:nvPr/>
          </p:nvSpPr>
          <p:spPr>
            <a:xfrm flipH="false" flipV="false" rot="0">
              <a:off x="0" y="0"/>
              <a:ext cx="2382947" cy="812800"/>
            </a:xfrm>
            <a:custGeom>
              <a:avLst/>
              <a:gdLst/>
              <a:ahLst/>
              <a:cxnLst/>
              <a:rect r="r" b="b" t="t" l="l"/>
              <a:pathLst>
                <a:path h="812800" w="2382947">
                  <a:moveTo>
                    <a:pt x="0" y="0"/>
                  </a:moveTo>
                  <a:lnTo>
                    <a:pt x="2382947" y="0"/>
                  </a:lnTo>
                  <a:lnTo>
                    <a:pt x="2382947" y="812800"/>
                  </a:lnTo>
                  <a:lnTo>
                    <a:pt x="0" y="812800"/>
                  </a:lnTo>
                  <a:close/>
                </a:path>
              </a:pathLst>
            </a:custGeom>
            <a:solidFill>
              <a:srgbClr val="C4459F"/>
            </a:solidFill>
          </p:spPr>
        </p:sp>
        <p:sp>
          <p:nvSpPr>
            <p:cNvPr name="TextBox 11" id="11"/>
            <p:cNvSpPr txBox="true"/>
            <p:nvPr/>
          </p:nvSpPr>
          <p:spPr>
            <a:xfrm>
              <a:off x="0" y="-38100"/>
              <a:ext cx="2382947" cy="8509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3995708"/>
            <a:ext cx="625060" cy="625060"/>
          </a:xfrm>
          <a:custGeom>
            <a:avLst/>
            <a:gdLst/>
            <a:ahLst/>
            <a:cxnLst/>
            <a:rect r="r" b="b" t="t" l="l"/>
            <a:pathLst>
              <a:path h="625060" w="625060">
                <a:moveTo>
                  <a:pt x="0" y="0"/>
                </a:moveTo>
                <a:lnTo>
                  <a:pt x="625060" y="0"/>
                </a:lnTo>
                <a:lnTo>
                  <a:pt x="625060" y="625061"/>
                </a:lnTo>
                <a:lnTo>
                  <a:pt x="0" y="625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028700" y="5837249"/>
            <a:ext cx="625060" cy="625060"/>
          </a:xfrm>
          <a:custGeom>
            <a:avLst/>
            <a:gdLst/>
            <a:ahLst/>
            <a:cxnLst/>
            <a:rect r="r" b="b" t="t" l="l"/>
            <a:pathLst>
              <a:path h="625060" w="625060">
                <a:moveTo>
                  <a:pt x="0" y="0"/>
                </a:moveTo>
                <a:lnTo>
                  <a:pt x="625060" y="0"/>
                </a:lnTo>
                <a:lnTo>
                  <a:pt x="625060" y="625061"/>
                </a:lnTo>
                <a:lnTo>
                  <a:pt x="0" y="625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28700" y="4916914"/>
            <a:ext cx="625060" cy="625060"/>
          </a:xfrm>
          <a:custGeom>
            <a:avLst/>
            <a:gdLst/>
            <a:ahLst/>
            <a:cxnLst/>
            <a:rect r="r" b="b" t="t" l="l"/>
            <a:pathLst>
              <a:path h="625060" w="625060">
                <a:moveTo>
                  <a:pt x="0" y="0"/>
                </a:moveTo>
                <a:lnTo>
                  <a:pt x="625060" y="0"/>
                </a:lnTo>
                <a:lnTo>
                  <a:pt x="625060" y="625060"/>
                </a:lnTo>
                <a:lnTo>
                  <a:pt x="0" y="625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3607700" y="-514350"/>
            <a:ext cx="9450794" cy="11449207"/>
            <a:chOff x="0" y="0"/>
            <a:chExt cx="2489098" cy="3015429"/>
          </a:xfrm>
        </p:grpSpPr>
        <p:sp>
          <p:nvSpPr>
            <p:cNvPr name="Freeform 16" id="16"/>
            <p:cNvSpPr/>
            <p:nvPr/>
          </p:nvSpPr>
          <p:spPr>
            <a:xfrm flipH="false" flipV="false" rot="0">
              <a:off x="0" y="0"/>
              <a:ext cx="2489098" cy="3015429"/>
            </a:xfrm>
            <a:custGeom>
              <a:avLst/>
              <a:gdLst/>
              <a:ahLst/>
              <a:cxnLst/>
              <a:rect r="r" b="b" t="t" l="l"/>
              <a:pathLst>
                <a:path h="3015429" w="2489098">
                  <a:moveTo>
                    <a:pt x="0" y="0"/>
                  </a:moveTo>
                  <a:lnTo>
                    <a:pt x="2489098" y="0"/>
                  </a:lnTo>
                  <a:lnTo>
                    <a:pt x="2489098" y="3015429"/>
                  </a:lnTo>
                  <a:lnTo>
                    <a:pt x="0" y="3015429"/>
                  </a:lnTo>
                  <a:close/>
                </a:path>
              </a:pathLst>
            </a:custGeom>
            <a:solidFill>
              <a:srgbClr val="C4459F"/>
            </a:solidFill>
          </p:spPr>
        </p:sp>
        <p:sp>
          <p:nvSpPr>
            <p:cNvPr name="TextBox 17" id="17"/>
            <p:cNvSpPr txBox="true"/>
            <p:nvPr/>
          </p:nvSpPr>
          <p:spPr>
            <a:xfrm>
              <a:off x="0" y="-38100"/>
              <a:ext cx="2489098" cy="3053529"/>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704278" y="3558483"/>
            <a:ext cx="6968511" cy="1670961"/>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THANK</a:t>
            </a:r>
          </a:p>
        </p:txBody>
      </p:sp>
      <p:sp>
        <p:nvSpPr>
          <p:cNvPr name="TextBox 19" id="19"/>
          <p:cNvSpPr txBox="true"/>
          <p:nvPr/>
        </p:nvSpPr>
        <p:spPr>
          <a:xfrm rot="0">
            <a:off x="9704278" y="5218860"/>
            <a:ext cx="6968511" cy="1681108"/>
          </a:xfrm>
          <a:prstGeom prst="rect">
            <a:avLst/>
          </a:prstGeom>
        </p:spPr>
        <p:txBody>
          <a:bodyPr anchor="t" rtlCol="false" tIns="0" lIns="0" bIns="0" rIns="0">
            <a:spAutoFit/>
          </a:bodyPr>
          <a:lstStyle/>
          <a:p>
            <a:pPr algn="l">
              <a:lnSpc>
                <a:spcPts val="12859"/>
              </a:lnSpc>
            </a:pPr>
            <a:r>
              <a:rPr lang="en-US" sz="12247">
                <a:solidFill>
                  <a:srgbClr val="C4459F"/>
                </a:solidFill>
                <a:latin typeface="Anton"/>
                <a:ea typeface="Anton"/>
                <a:cs typeface="Anton"/>
                <a:sym typeface="Anton"/>
              </a:rPr>
              <a:t>YOU!</a:t>
            </a:r>
          </a:p>
        </p:txBody>
      </p:sp>
      <p:sp>
        <p:nvSpPr>
          <p:cNvPr name="TextBox 20" id="20"/>
          <p:cNvSpPr txBox="true"/>
          <p:nvPr/>
        </p:nvSpPr>
        <p:spPr>
          <a:xfrm rot="0">
            <a:off x="2724325" y="4082813"/>
            <a:ext cx="2697639" cy="412750"/>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Montserrat Medium"/>
                <a:ea typeface="Montserrat Medium"/>
                <a:cs typeface="Montserrat Medium"/>
                <a:sym typeface="Montserrat Medium"/>
              </a:rPr>
              <a:t>(63-32) 253-7900</a:t>
            </a:r>
          </a:p>
        </p:txBody>
      </p:sp>
      <p:sp>
        <p:nvSpPr>
          <p:cNvPr name="TextBox 21" id="21"/>
          <p:cNvSpPr txBox="true"/>
          <p:nvPr/>
        </p:nvSpPr>
        <p:spPr>
          <a:xfrm rot="0">
            <a:off x="2724325" y="4999785"/>
            <a:ext cx="4309805" cy="412750"/>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Montserrat Medium"/>
                <a:ea typeface="Montserrat Medium"/>
                <a:cs typeface="Montserrat Medium"/>
                <a:sym typeface="Montserrat Medium"/>
              </a:rPr>
              <a:t>https://usjr.edu.ph/scs/</a:t>
            </a:r>
          </a:p>
        </p:txBody>
      </p:sp>
      <p:sp>
        <p:nvSpPr>
          <p:cNvPr name="TextBox 22" id="22"/>
          <p:cNvSpPr txBox="true"/>
          <p:nvPr/>
        </p:nvSpPr>
        <p:spPr>
          <a:xfrm rot="0">
            <a:off x="2724325" y="5917360"/>
            <a:ext cx="4309805" cy="412750"/>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Montserrat Medium"/>
                <a:ea typeface="Montserrat Medium"/>
                <a:cs typeface="Montserrat Medium"/>
                <a:sym typeface="Montserrat Medium"/>
              </a:rPr>
              <a:t>external@usjr.edu.ph</a:t>
            </a:r>
          </a:p>
        </p:txBody>
      </p:sp>
      <p:sp>
        <p:nvSpPr>
          <p:cNvPr name="TextBox 23" id="23"/>
          <p:cNvSpPr txBox="true"/>
          <p:nvPr/>
        </p:nvSpPr>
        <p:spPr>
          <a:xfrm rot="0">
            <a:off x="14010741" y="4404783"/>
            <a:ext cx="3791340" cy="1280482"/>
          </a:xfrm>
          <a:prstGeom prst="rect">
            <a:avLst/>
          </a:prstGeom>
        </p:spPr>
        <p:txBody>
          <a:bodyPr anchor="t" rtlCol="false" tIns="0" lIns="0" bIns="0" rIns="0">
            <a:spAutoFit/>
          </a:bodyPr>
          <a:lstStyle/>
          <a:p>
            <a:pPr algn="l">
              <a:lnSpc>
                <a:spcPts val="2574"/>
              </a:lnSpc>
              <a:spcBef>
                <a:spcPct val="0"/>
              </a:spcBef>
            </a:pPr>
            <a:r>
              <a:rPr lang="en-US" sz="1838">
                <a:solidFill>
                  <a:srgbClr val="FFFFFF"/>
                </a:solidFill>
                <a:latin typeface="Montserrat Medium"/>
                <a:ea typeface="Montserrat Medium"/>
                <a:cs typeface="Montserrat Medium"/>
                <a:sym typeface="Montserrat Medium"/>
              </a:rPr>
              <a:t>Thank you for joining us on this journey through the applications development and emerging technologies course.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2947727" y="-107750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46000"/>
            </a:blip>
            <a:stretch>
              <a:fillRect l="0" t="0" r="0" b="0"/>
            </a:stretch>
          </a:blipFill>
        </p:spPr>
      </p:sp>
      <p:sp>
        <p:nvSpPr>
          <p:cNvPr name="Freeform 4" id="4"/>
          <p:cNvSpPr/>
          <p:nvPr/>
        </p:nvSpPr>
        <p:spPr>
          <a:xfrm flipH="false" flipV="false" rot="0">
            <a:off x="-3424567" y="3676282"/>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46000"/>
            </a:blip>
            <a:stretch>
              <a:fillRect l="0" t="0" r="0" b="0"/>
            </a:stretch>
          </a:blipFill>
        </p:spPr>
      </p:sp>
      <p:grpSp>
        <p:nvGrpSpPr>
          <p:cNvPr name="Group 5" id="5"/>
          <p:cNvGrpSpPr/>
          <p:nvPr/>
        </p:nvGrpSpPr>
        <p:grpSpPr>
          <a:xfrm rot="0">
            <a:off x="10789108" y="212384"/>
            <a:ext cx="9404563" cy="94045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557040" y="980316"/>
            <a:ext cx="7868699" cy="78686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526409" y="3033280"/>
            <a:ext cx="1030630" cy="10306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129807" y="1414026"/>
            <a:ext cx="7001279" cy="70012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2500" r="0" b="-12500"/>
              </a:stretch>
            </a:blipFill>
          </p:spPr>
        </p:sp>
      </p:grpSp>
      <p:sp>
        <p:nvSpPr>
          <p:cNvPr name="Freeform 16" id="16"/>
          <p:cNvSpPr/>
          <p:nvPr/>
        </p:nvSpPr>
        <p:spPr>
          <a:xfrm flipH="false" flipV="false" rot="0">
            <a:off x="17259300" y="9616947"/>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223617" y="1518801"/>
            <a:ext cx="8731292" cy="1895478"/>
          </a:xfrm>
          <a:prstGeom prst="rect">
            <a:avLst/>
          </a:prstGeom>
        </p:spPr>
        <p:txBody>
          <a:bodyPr anchor="t" rtlCol="false" tIns="0" lIns="0" bIns="0" rIns="0">
            <a:spAutoFit/>
          </a:bodyPr>
          <a:lstStyle/>
          <a:p>
            <a:pPr algn="l">
              <a:lnSpc>
                <a:spcPts val="7350"/>
              </a:lnSpc>
            </a:pPr>
            <a:r>
              <a:rPr lang="en-US" sz="7000">
                <a:solidFill>
                  <a:srgbClr val="1F2374"/>
                </a:solidFill>
                <a:latin typeface="Anton"/>
                <a:ea typeface="Anton"/>
                <a:cs typeface="Anton"/>
                <a:sym typeface="Anton"/>
              </a:rPr>
              <a:t>UNDERSTANDING EMERGING TECHNOLOGIES</a:t>
            </a:r>
          </a:p>
        </p:txBody>
      </p:sp>
      <p:sp>
        <p:nvSpPr>
          <p:cNvPr name="TextBox 18" id="18"/>
          <p:cNvSpPr txBox="true"/>
          <p:nvPr/>
        </p:nvSpPr>
        <p:spPr>
          <a:xfrm rot="0">
            <a:off x="1223617" y="3908714"/>
            <a:ext cx="9096513" cy="4940301"/>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Raleway Medium"/>
                <a:ea typeface="Raleway Medium"/>
                <a:cs typeface="Raleway Medium"/>
                <a:sym typeface="Raleway Medium"/>
              </a:rPr>
              <a:t>Emerging technologies refer to innovative advancements that are currently developing or expected to have a significant impact on society and industries in the near future. These technologies are often in the early stages of adoption and can disrupt existing systems or create entirely new opportunities.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02535" y="1286465"/>
            <a:ext cx="6700867" cy="7470139"/>
            <a:chOff x="0" y="0"/>
            <a:chExt cx="960026" cy="1070239"/>
          </a:xfrm>
        </p:grpSpPr>
        <p:sp>
          <p:nvSpPr>
            <p:cNvPr name="Freeform 4" id="4"/>
            <p:cNvSpPr/>
            <p:nvPr/>
          </p:nvSpPr>
          <p:spPr>
            <a:xfrm flipH="false" flipV="false" rot="0">
              <a:off x="0" y="0"/>
              <a:ext cx="960026" cy="1070239"/>
            </a:xfrm>
            <a:custGeom>
              <a:avLst/>
              <a:gdLst/>
              <a:ahLst/>
              <a:cxnLst/>
              <a:rect r="r" b="b" t="t" l="l"/>
              <a:pathLst>
                <a:path h="1070239" w="960026">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90002" y="62235"/>
              <a:ext cx="780021" cy="9076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10360" y="-5074466"/>
            <a:ext cx="18778525" cy="9696548"/>
          </a:xfrm>
          <a:custGeom>
            <a:avLst/>
            <a:gdLst/>
            <a:ahLst/>
            <a:cxnLst/>
            <a:rect r="r" b="b" t="t" l="l"/>
            <a:pathLst>
              <a:path h="9696548" w="18778525">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66985" y="7261682"/>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5">
              <a:alphaModFix amt="46000"/>
            </a:blip>
            <a:stretch>
              <a:fillRect l="0" t="0" r="0" b="0"/>
            </a:stretch>
          </a:blipFill>
        </p:spPr>
      </p:sp>
      <p:grpSp>
        <p:nvGrpSpPr>
          <p:cNvPr name="Group 8" id="8"/>
          <p:cNvGrpSpPr/>
          <p:nvPr/>
        </p:nvGrpSpPr>
        <p:grpSpPr>
          <a:xfrm rot="0">
            <a:off x="5440742" y="6521255"/>
            <a:ext cx="957589" cy="9575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96542" y="2514937"/>
            <a:ext cx="4746745" cy="47467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091" y="3981267"/>
            <a:ext cx="621722" cy="6217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58175" y="2776570"/>
            <a:ext cx="4223480" cy="42234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46" t="0" r="-25046" b="0"/>
              </a:stretch>
            </a:blipFill>
          </p:spPr>
        </p:sp>
      </p:grpSp>
      <p:grpSp>
        <p:nvGrpSpPr>
          <p:cNvPr name="Group 19" id="19"/>
          <p:cNvGrpSpPr/>
          <p:nvPr/>
        </p:nvGrpSpPr>
        <p:grpSpPr>
          <a:xfrm rot="0">
            <a:off x="5575089" y="6655602"/>
            <a:ext cx="688895" cy="6888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6788857" y="662660"/>
            <a:ext cx="11012583" cy="952500"/>
          </a:xfrm>
          <a:prstGeom prst="rect">
            <a:avLst/>
          </a:prstGeom>
        </p:spPr>
        <p:txBody>
          <a:bodyPr anchor="t" rtlCol="false" tIns="0" lIns="0" bIns="0" rIns="0">
            <a:spAutoFit/>
          </a:bodyPr>
          <a:lstStyle/>
          <a:p>
            <a:pPr algn="l">
              <a:lnSpc>
                <a:spcPts val="7349"/>
              </a:lnSpc>
            </a:pPr>
            <a:r>
              <a:rPr lang="en-US" sz="6999">
                <a:solidFill>
                  <a:srgbClr val="1F2374"/>
                </a:solidFill>
                <a:latin typeface="Anton"/>
                <a:ea typeface="Anton"/>
                <a:cs typeface="Anton"/>
                <a:sym typeface="Anton"/>
              </a:rPr>
              <a:t>IMPORTANCE OF EMERGING TECH.</a:t>
            </a:r>
          </a:p>
        </p:txBody>
      </p:sp>
      <p:sp>
        <p:nvSpPr>
          <p:cNvPr name="TextBox 23" id="23"/>
          <p:cNvSpPr txBox="true"/>
          <p:nvPr/>
        </p:nvSpPr>
        <p:spPr>
          <a:xfrm rot="0">
            <a:off x="6655507" y="1801355"/>
            <a:ext cx="11012583" cy="8290731"/>
          </a:xfrm>
          <a:prstGeom prst="rect">
            <a:avLst/>
          </a:prstGeom>
        </p:spPr>
        <p:txBody>
          <a:bodyPr anchor="t" rtlCol="false" tIns="0" lIns="0" bIns="0" rIns="0">
            <a:spAutoFit/>
          </a:bodyPr>
          <a:lstStyle/>
          <a:p>
            <a:pPr algn="l" marL="775789" indent="-387895" lvl="1">
              <a:lnSpc>
                <a:spcPts val="5030"/>
              </a:lnSpc>
              <a:buFont typeface="Arial"/>
              <a:buChar char="•"/>
            </a:pPr>
            <a:r>
              <a:rPr lang="en-US" sz="3593">
                <a:solidFill>
                  <a:srgbClr val="000000"/>
                </a:solidFill>
                <a:latin typeface="Raleway Bold"/>
                <a:ea typeface="Raleway Bold"/>
                <a:cs typeface="Raleway Bold"/>
                <a:sym typeface="Raleway Bold"/>
              </a:rPr>
              <a:t>Society - </a:t>
            </a:r>
            <a:r>
              <a:rPr lang="en-US" sz="3593">
                <a:solidFill>
                  <a:srgbClr val="000000"/>
                </a:solidFill>
                <a:latin typeface="Raleway"/>
                <a:ea typeface="Raleway"/>
                <a:cs typeface="Raleway"/>
                <a:sym typeface="Raleway"/>
              </a:rPr>
              <a:t>it</a:t>
            </a:r>
            <a:r>
              <a:rPr lang="en-US" sz="3593">
                <a:solidFill>
                  <a:srgbClr val="000000"/>
                </a:solidFill>
                <a:latin typeface="Raleway Medium"/>
                <a:ea typeface="Raleway Medium"/>
                <a:cs typeface="Raleway Medium"/>
                <a:sym typeface="Raleway Medium"/>
              </a:rPr>
              <a:t> can solve complex problems, improve quality of life, and address global challenges such as climate change, </a:t>
            </a:r>
            <a:r>
              <a:rPr lang="en-US" sz="3593">
                <a:solidFill>
                  <a:srgbClr val="000000"/>
                </a:solidFill>
                <a:latin typeface="Raleway Bold"/>
                <a:ea typeface="Raleway Bold"/>
                <a:cs typeface="Raleway Bold"/>
                <a:sym typeface="Raleway Bold"/>
              </a:rPr>
              <a:t>healthcare</a:t>
            </a:r>
            <a:r>
              <a:rPr lang="en-US" sz="3593">
                <a:solidFill>
                  <a:srgbClr val="000000"/>
                </a:solidFill>
                <a:latin typeface="Raleway Medium"/>
                <a:ea typeface="Raleway Medium"/>
                <a:cs typeface="Raleway Medium"/>
                <a:sym typeface="Raleway Medium"/>
              </a:rPr>
              <a:t>, and </a:t>
            </a:r>
            <a:r>
              <a:rPr lang="en-US" sz="3593">
                <a:solidFill>
                  <a:srgbClr val="000000"/>
                </a:solidFill>
                <a:latin typeface="Raleway Bold"/>
                <a:ea typeface="Raleway Bold"/>
                <a:cs typeface="Raleway Bold"/>
                <a:sym typeface="Raleway Bold"/>
              </a:rPr>
              <a:t>education</a:t>
            </a:r>
            <a:r>
              <a:rPr lang="en-US" sz="3593">
                <a:solidFill>
                  <a:srgbClr val="000000"/>
                </a:solidFill>
                <a:latin typeface="Raleway Medium"/>
                <a:ea typeface="Raleway Medium"/>
                <a:cs typeface="Raleway Medium"/>
                <a:sym typeface="Raleway Medium"/>
              </a:rPr>
              <a:t>.</a:t>
            </a:r>
          </a:p>
          <a:p>
            <a:pPr algn="l" marL="775789" indent="-387895" lvl="1">
              <a:lnSpc>
                <a:spcPts val="5030"/>
              </a:lnSpc>
              <a:buFont typeface="Arial"/>
              <a:buChar char="•"/>
            </a:pPr>
            <a:r>
              <a:rPr lang="en-US" sz="3593">
                <a:solidFill>
                  <a:srgbClr val="000000"/>
                </a:solidFill>
                <a:latin typeface="Raleway Bold"/>
                <a:ea typeface="Raleway Bold"/>
                <a:cs typeface="Raleway Bold"/>
                <a:sym typeface="Raleway Bold"/>
              </a:rPr>
              <a:t>Business -</a:t>
            </a:r>
            <a:r>
              <a:rPr lang="en-US" sz="3593">
                <a:solidFill>
                  <a:srgbClr val="000000"/>
                </a:solidFill>
                <a:latin typeface="Raleway Medium"/>
                <a:ea typeface="Raleway Medium"/>
                <a:cs typeface="Raleway Medium"/>
                <a:sym typeface="Raleway Medium"/>
              </a:rPr>
              <a:t> they </a:t>
            </a:r>
            <a:r>
              <a:rPr lang="en-US" sz="3593">
                <a:solidFill>
                  <a:srgbClr val="000000"/>
                </a:solidFill>
                <a:latin typeface="Raleway Bold"/>
                <a:ea typeface="Raleway Bold"/>
                <a:cs typeface="Raleway Bold"/>
                <a:sym typeface="Raleway Bold"/>
              </a:rPr>
              <a:t>drive innovation</a:t>
            </a:r>
            <a:r>
              <a:rPr lang="en-US" sz="3593">
                <a:solidFill>
                  <a:srgbClr val="000000"/>
                </a:solidFill>
                <a:latin typeface="Raleway Medium"/>
                <a:ea typeface="Raleway Medium"/>
                <a:cs typeface="Raleway Medium"/>
                <a:sym typeface="Raleway Medium"/>
              </a:rPr>
              <a:t>, enhance efficiency, and create new business models, helping companies stay competitive and adapt to changing market demands.</a:t>
            </a:r>
          </a:p>
          <a:p>
            <a:pPr algn="l" marL="775789" indent="-387895" lvl="1">
              <a:lnSpc>
                <a:spcPts val="5030"/>
              </a:lnSpc>
              <a:spcBef>
                <a:spcPct val="0"/>
              </a:spcBef>
              <a:buFont typeface="Arial"/>
              <a:buChar char="•"/>
            </a:pPr>
            <a:r>
              <a:rPr lang="en-US" sz="3593">
                <a:solidFill>
                  <a:srgbClr val="000000"/>
                </a:solidFill>
                <a:latin typeface="Raleway Bold"/>
                <a:ea typeface="Raleway Bold"/>
                <a:cs typeface="Raleway Bold"/>
                <a:sym typeface="Raleway Bold"/>
              </a:rPr>
              <a:t>Everyday Life -</a:t>
            </a:r>
            <a:r>
              <a:rPr lang="en-US" sz="3593">
                <a:solidFill>
                  <a:srgbClr val="000000"/>
                </a:solidFill>
                <a:latin typeface="Raleway Medium"/>
                <a:ea typeface="Raleway Medium"/>
                <a:cs typeface="Raleway Medium"/>
                <a:sym typeface="Raleway Medium"/>
              </a:rPr>
              <a:t> these technologies simplify daily tasks, improve communication, and offer new ways to interact with the world, from </a:t>
            </a:r>
            <a:r>
              <a:rPr lang="en-US" sz="3593">
                <a:solidFill>
                  <a:srgbClr val="000000"/>
                </a:solidFill>
                <a:latin typeface="Raleway Bold"/>
                <a:ea typeface="Raleway Bold"/>
                <a:cs typeface="Raleway Bold"/>
                <a:sym typeface="Raleway Bold"/>
              </a:rPr>
              <a:t>smart homes</a:t>
            </a:r>
            <a:r>
              <a:rPr lang="en-US" sz="3593">
                <a:solidFill>
                  <a:srgbClr val="000000"/>
                </a:solidFill>
                <a:latin typeface="Raleway Medium"/>
                <a:ea typeface="Raleway Medium"/>
                <a:cs typeface="Raleway Medium"/>
                <a:sym typeface="Raleway Medium"/>
              </a:rPr>
              <a:t> to personalized healthcare.</a:t>
            </a:r>
          </a:p>
          <a:p>
            <a:pPr algn="l">
              <a:lnSpc>
                <a:spcPts val="5030"/>
              </a:lnSpc>
              <a:spcBef>
                <a:spcPct val="0"/>
              </a:spcBef>
            </a:pPr>
          </a:p>
        </p:txBody>
      </p:sp>
      <p:sp>
        <p:nvSpPr>
          <p:cNvPr name="Freeform 24" id="24"/>
          <p:cNvSpPr/>
          <p:nvPr/>
        </p:nvSpPr>
        <p:spPr>
          <a:xfrm flipH="false" flipV="false" rot="0">
            <a:off x="17336553" y="9712325"/>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4367693" y="8634669"/>
            <a:ext cx="243870" cy="24387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32429" y="1339627"/>
            <a:ext cx="6700867" cy="7470139"/>
            <a:chOff x="0" y="0"/>
            <a:chExt cx="960026" cy="1070239"/>
          </a:xfrm>
        </p:grpSpPr>
        <p:sp>
          <p:nvSpPr>
            <p:cNvPr name="Freeform 4" id="4"/>
            <p:cNvSpPr/>
            <p:nvPr/>
          </p:nvSpPr>
          <p:spPr>
            <a:xfrm flipH="false" flipV="false" rot="0">
              <a:off x="0" y="0"/>
              <a:ext cx="960026" cy="1070239"/>
            </a:xfrm>
            <a:custGeom>
              <a:avLst/>
              <a:gdLst/>
              <a:ahLst/>
              <a:cxnLst/>
              <a:rect r="r" b="b" t="t" l="l"/>
              <a:pathLst>
                <a:path h="1070239" w="960026">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90002" y="62235"/>
              <a:ext cx="780021" cy="9076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10360" y="-5074466"/>
            <a:ext cx="18778525" cy="9696548"/>
          </a:xfrm>
          <a:custGeom>
            <a:avLst/>
            <a:gdLst/>
            <a:ahLst/>
            <a:cxnLst/>
            <a:rect r="r" b="b" t="t" l="l"/>
            <a:pathLst>
              <a:path h="9696548" w="18778525">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66985" y="7261682"/>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5">
              <a:alphaModFix amt="46000"/>
            </a:blip>
            <a:stretch>
              <a:fillRect l="0" t="0" r="0" b="0"/>
            </a:stretch>
          </a:blipFill>
        </p:spPr>
      </p:sp>
      <p:grpSp>
        <p:nvGrpSpPr>
          <p:cNvPr name="Group 8" id="8"/>
          <p:cNvGrpSpPr/>
          <p:nvPr/>
        </p:nvGrpSpPr>
        <p:grpSpPr>
          <a:xfrm rot="0">
            <a:off x="5929629" y="6590088"/>
            <a:ext cx="957589" cy="9575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09490" y="2583770"/>
            <a:ext cx="4746745" cy="47467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0" y="4050100"/>
            <a:ext cx="621722" cy="6217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55008" y="2845403"/>
            <a:ext cx="4223480" cy="42234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8740" t="0" r="-28740" b="0"/>
              </a:stretch>
            </a:blipFill>
          </p:spPr>
        </p:sp>
      </p:grpSp>
      <p:grpSp>
        <p:nvGrpSpPr>
          <p:cNvPr name="Group 19" id="19"/>
          <p:cNvGrpSpPr/>
          <p:nvPr/>
        </p:nvGrpSpPr>
        <p:grpSpPr>
          <a:xfrm rot="0">
            <a:off x="6063976" y="6724435"/>
            <a:ext cx="688895" cy="6888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6887218" y="754943"/>
            <a:ext cx="9580705" cy="952500"/>
          </a:xfrm>
          <a:prstGeom prst="rect">
            <a:avLst/>
          </a:prstGeom>
        </p:spPr>
        <p:txBody>
          <a:bodyPr anchor="t" rtlCol="false" tIns="0" lIns="0" bIns="0" rIns="0">
            <a:spAutoFit/>
          </a:bodyPr>
          <a:lstStyle/>
          <a:p>
            <a:pPr algn="l">
              <a:lnSpc>
                <a:spcPts val="7349"/>
              </a:lnSpc>
            </a:pPr>
            <a:r>
              <a:rPr lang="en-US" sz="6999">
                <a:solidFill>
                  <a:srgbClr val="1F2374"/>
                </a:solidFill>
                <a:latin typeface="Anton"/>
                <a:ea typeface="Anton"/>
                <a:cs typeface="Anton"/>
                <a:sym typeface="Anton"/>
              </a:rPr>
              <a:t>IMPACT OF EMERGING TECH.</a:t>
            </a:r>
          </a:p>
        </p:txBody>
      </p:sp>
      <p:sp>
        <p:nvSpPr>
          <p:cNvPr name="TextBox 23" id="23"/>
          <p:cNvSpPr txBox="true"/>
          <p:nvPr/>
        </p:nvSpPr>
        <p:spPr>
          <a:xfrm rot="0">
            <a:off x="6922379" y="1915842"/>
            <a:ext cx="10650846" cy="804545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Raleway Bold"/>
                <a:ea typeface="Raleway Bold"/>
                <a:cs typeface="Raleway Bold"/>
                <a:sym typeface="Raleway Bold"/>
              </a:rPr>
              <a:t>Economic Growth </a:t>
            </a:r>
            <a:r>
              <a:rPr lang="en-US" sz="3500">
                <a:solidFill>
                  <a:srgbClr val="000000"/>
                </a:solidFill>
                <a:latin typeface="Raleway"/>
                <a:ea typeface="Raleway"/>
                <a:cs typeface="Raleway"/>
                <a:sym typeface="Raleway"/>
              </a:rPr>
              <a:t> - creates new industries and jobs, contributing to economic development</a:t>
            </a:r>
          </a:p>
          <a:p>
            <a:pPr algn="l" marL="755651" indent="-377825" lvl="1">
              <a:lnSpc>
                <a:spcPts val="4900"/>
              </a:lnSpc>
              <a:buFont typeface="Arial"/>
              <a:buChar char="•"/>
            </a:pPr>
            <a:r>
              <a:rPr lang="en-US" sz="3500">
                <a:solidFill>
                  <a:srgbClr val="000000"/>
                </a:solidFill>
                <a:latin typeface="Raleway Bold"/>
                <a:ea typeface="Raleway Bold"/>
                <a:cs typeface="Raleway Bold"/>
                <a:sym typeface="Raleway Bold"/>
              </a:rPr>
              <a:t>Social Change - </a:t>
            </a:r>
            <a:r>
              <a:rPr lang="en-US" sz="3500">
                <a:solidFill>
                  <a:srgbClr val="000000"/>
                </a:solidFill>
                <a:latin typeface="Raleway"/>
                <a:ea typeface="Raleway"/>
                <a:cs typeface="Raleway"/>
                <a:sym typeface="Raleway"/>
              </a:rPr>
              <a:t>can reshape how we live, work, and interact (social norms to government policies).</a:t>
            </a:r>
          </a:p>
          <a:p>
            <a:pPr algn="l" marL="755651" indent="-377825" lvl="1">
              <a:lnSpc>
                <a:spcPts val="4900"/>
              </a:lnSpc>
              <a:buFont typeface="Arial"/>
              <a:buChar char="•"/>
            </a:pPr>
            <a:r>
              <a:rPr lang="en-US" sz="3500">
                <a:solidFill>
                  <a:srgbClr val="000000"/>
                </a:solidFill>
                <a:latin typeface="Raleway Bold"/>
                <a:ea typeface="Raleway Bold"/>
                <a:cs typeface="Raleway Bold"/>
                <a:sym typeface="Raleway Bold"/>
              </a:rPr>
              <a:t>Accessibility </a:t>
            </a:r>
            <a:r>
              <a:rPr lang="en-US" sz="3500">
                <a:solidFill>
                  <a:srgbClr val="000000"/>
                </a:solidFill>
                <a:latin typeface="Raleway"/>
                <a:ea typeface="Raleway"/>
                <a:cs typeface="Raleway"/>
                <a:sym typeface="Raleway"/>
              </a:rPr>
              <a:t>- making advanced tools and services more accessible, thus bridges gaps in education, healthcare, and economy.</a:t>
            </a:r>
          </a:p>
          <a:p>
            <a:pPr algn="l" marL="755651" indent="-377825" lvl="1">
              <a:lnSpc>
                <a:spcPts val="4900"/>
              </a:lnSpc>
              <a:buFont typeface="Arial"/>
              <a:buChar char="•"/>
            </a:pPr>
            <a:r>
              <a:rPr lang="en-US" sz="3500">
                <a:solidFill>
                  <a:srgbClr val="000000"/>
                </a:solidFill>
                <a:latin typeface="Raleway Bold"/>
                <a:ea typeface="Raleway Bold"/>
                <a:cs typeface="Raleway Bold"/>
                <a:sym typeface="Raleway Bold"/>
              </a:rPr>
              <a:t>Ethical Considerations -</a:t>
            </a:r>
            <a:r>
              <a:rPr lang="en-US" sz="3500">
                <a:solidFill>
                  <a:srgbClr val="000000"/>
                </a:solidFill>
                <a:latin typeface="Raleway"/>
                <a:ea typeface="Raleway"/>
                <a:cs typeface="Raleway"/>
                <a:sym typeface="Raleway"/>
              </a:rPr>
              <a:t> raises ethical questions, such as privacy concerns, job displacement, and the need for responsible innovation.</a:t>
            </a:r>
          </a:p>
          <a:p>
            <a:pPr algn="l">
              <a:lnSpc>
                <a:spcPts val="4900"/>
              </a:lnSpc>
              <a:spcBef>
                <a:spcPct val="0"/>
              </a:spcBef>
            </a:pPr>
          </a:p>
        </p:txBody>
      </p:sp>
      <p:sp>
        <p:nvSpPr>
          <p:cNvPr name="Freeform 24" id="24"/>
          <p:cNvSpPr/>
          <p:nvPr/>
        </p:nvSpPr>
        <p:spPr>
          <a:xfrm flipH="false" flipV="false" rot="0">
            <a:off x="17259300" y="9581532"/>
            <a:ext cx="663074" cy="379761"/>
          </a:xfrm>
          <a:custGeom>
            <a:avLst/>
            <a:gdLst/>
            <a:ahLst/>
            <a:cxnLst/>
            <a:rect r="r" b="b" t="t" l="l"/>
            <a:pathLst>
              <a:path h="379761" w="663074">
                <a:moveTo>
                  <a:pt x="0" y="0"/>
                </a:moveTo>
                <a:lnTo>
                  <a:pt x="663074" y="0"/>
                </a:lnTo>
                <a:lnTo>
                  <a:pt x="663074" y="379760"/>
                </a:lnTo>
                <a:lnTo>
                  <a:pt x="0" y="3797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5" id="25"/>
          <p:cNvGrpSpPr/>
          <p:nvPr/>
        </p:nvGrpSpPr>
        <p:grpSpPr>
          <a:xfrm rot="0">
            <a:off x="3338993" y="8703502"/>
            <a:ext cx="243870" cy="24387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6927763" y="9716711"/>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977866" y="2342811"/>
            <a:ext cx="222827" cy="222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977866" y="6130391"/>
            <a:ext cx="222827" cy="2228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24265" y="3086100"/>
            <a:ext cx="4553602" cy="4114800"/>
          </a:xfrm>
          <a:custGeom>
            <a:avLst/>
            <a:gdLst/>
            <a:ahLst/>
            <a:cxnLst/>
            <a:rect r="r" b="b" t="t" l="l"/>
            <a:pathLst>
              <a:path h="4114800" w="4553602">
                <a:moveTo>
                  <a:pt x="0" y="0"/>
                </a:moveTo>
                <a:lnTo>
                  <a:pt x="4553601" y="0"/>
                </a:lnTo>
                <a:lnTo>
                  <a:pt x="455360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647092" y="657460"/>
            <a:ext cx="16943745" cy="952500"/>
          </a:xfrm>
          <a:prstGeom prst="rect">
            <a:avLst/>
          </a:prstGeom>
        </p:spPr>
        <p:txBody>
          <a:bodyPr anchor="t" rtlCol="false" tIns="0" lIns="0" bIns="0" rIns="0">
            <a:spAutoFit/>
          </a:bodyPr>
          <a:lstStyle/>
          <a:p>
            <a:pPr algn="l">
              <a:lnSpc>
                <a:spcPts val="7349"/>
              </a:lnSpc>
            </a:pPr>
            <a:r>
              <a:rPr lang="en-US" sz="6999">
                <a:solidFill>
                  <a:srgbClr val="1F2374"/>
                </a:solidFill>
                <a:latin typeface="Anton"/>
                <a:ea typeface="Anton"/>
                <a:cs typeface="Anton"/>
                <a:sym typeface="Anton"/>
              </a:rPr>
              <a:t>THE PROCESS OF TECHNOLOGICAL INNOVATION</a:t>
            </a:r>
          </a:p>
        </p:txBody>
      </p:sp>
      <p:sp>
        <p:nvSpPr>
          <p:cNvPr name="TextBox 14" id="14"/>
          <p:cNvSpPr txBox="true"/>
          <p:nvPr/>
        </p:nvSpPr>
        <p:spPr>
          <a:xfrm rot="0">
            <a:off x="5492186" y="2804931"/>
            <a:ext cx="12098651" cy="2600326"/>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Raleway Medium"/>
                <a:ea typeface="Raleway Medium"/>
                <a:cs typeface="Raleway Medium"/>
                <a:sym typeface="Raleway Medium"/>
              </a:rPr>
              <a:t>Emerging technologies start in niche markets, where they are tested and refined. As they demonstrate value and reliability, they gain broader acceptance, becoming more accessible and cost-effective. This process of maturation is essential for the technology to reach a wider audience and start integrating into everyday use.</a:t>
            </a:r>
          </a:p>
        </p:txBody>
      </p:sp>
      <p:sp>
        <p:nvSpPr>
          <p:cNvPr name="TextBox 15" id="15"/>
          <p:cNvSpPr txBox="true"/>
          <p:nvPr/>
        </p:nvSpPr>
        <p:spPr>
          <a:xfrm rot="0">
            <a:off x="5492186" y="2173237"/>
            <a:ext cx="6757907" cy="504826"/>
          </a:xfrm>
          <a:prstGeom prst="rect">
            <a:avLst/>
          </a:prstGeom>
        </p:spPr>
        <p:txBody>
          <a:bodyPr anchor="t" rtlCol="false" tIns="0" lIns="0" bIns="0" rIns="0">
            <a:spAutoFit/>
          </a:bodyPr>
          <a:lstStyle/>
          <a:p>
            <a:pPr algn="l">
              <a:lnSpc>
                <a:spcPts val="4199"/>
              </a:lnSpc>
              <a:spcBef>
                <a:spcPct val="0"/>
              </a:spcBef>
            </a:pPr>
            <a:r>
              <a:rPr lang="en-US" sz="2999">
                <a:solidFill>
                  <a:srgbClr val="1F2374"/>
                </a:solidFill>
                <a:latin typeface="Raleway Heavy"/>
                <a:ea typeface="Raleway Heavy"/>
                <a:cs typeface="Raleway Heavy"/>
                <a:sym typeface="Raleway Heavy"/>
              </a:rPr>
              <a:t>ADOPTION AND MATURATION</a:t>
            </a:r>
          </a:p>
        </p:txBody>
      </p:sp>
      <p:sp>
        <p:nvSpPr>
          <p:cNvPr name="TextBox 16" id="16"/>
          <p:cNvSpPr txBox="true"/>
          <p:nvPr/>
        </p:nvSpPr>
        <p:spPr>
          <a:xfrm rot="0">
            <a:off x="5492186" y="6592511"/>
            <a:ext cx="12098651" cy="3124201"/>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Raleway Medium"/>
                <a:ea typeface="Raleway Medium"/>
                <a:cs typeface="Raleway Medium"/>
                <a:sym typeface="Raleway Medium"/>
              </a:rPr>
              <a:t>As the technology matures, businesses and industries begin incorporating it into their products and services, which drives further innovation and reduces costs. This scaling process leads to widespread adoption, ultimately making the technology a common and indispensable part of everyday life, transitioning it from an emerging trend to mainstream status.</a:t>
            </a:r>
          </a:p>
        </p:txBody>
      </p:sp>
      <p:sp>
        <p:nvSpPr>
          <p:cNvPr name="TextBox 17" id="17"/>
          <p:cNvSpPr txBox="true"/>
          <p:nvPr/>
        </p:nvSpPr>
        <p:spPr>
          <a:xfrm rot="0">
            <a:off x="5492186" y="5960817"/>
            <a:ext cx="8143591" cy="504826"/>
          </a:xfrm>
          <a:prstGeom prst="rect">
            <a:avLst/>
          </a:prstGeom>
        </p:spPr>
        <p:txBody>
          <a:bodyPr anchor="t" rtlCol="false" tIns="0" lIns="0" bIns="0" rIns="0">
            <a:spAutoFit/>
          </a:bodyPr>
          <a:lstStyle/>
          <a:p>
            <a:pPr algn="l">
              <a:lnSpc>
                <a:spcPts val="4199"/>
              </a:lnSpc>
              <a:spcBef>
                <a:spcPct val="0"/>
              </a:spcBef>
            </a:pPr>
            <a:r>
              <a:rPr lang="en-US" sz="2999">
                <a:solidFill>
                  <a:srgbClr val="1F2374"/>
                </a:solidFill>
                <a:latin typeface="Raleway Heavy"/>
                <a:ea typeface="Raleway Heavy"/>
                <a:cs typeface="Raleway Heavy"/>
                <a:sym typeface="Raleway Heavy"/>
              </a:rPr>
              <a:t>MARKET INTEGRATION AND SCALING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7259300" y="9749256"/>
            <a:ext cx="663074" cy="379761"/>
          </a:xfrm>
          <a:custGeom>
            <a:avLst/>
            <a:gdLst/>
            <a:ahLst/>
            <a:cxnLst/>
            <a:rect r="r" b="b" t="t" l="l"/>
            <a:pathLst>
              <a:path h="379761" w="663074">
                <a:moveTo>
                  <a:pt x="0" y="0"/>
                </a:moveTo>
                <a:lnTo>
                  <a:pt x="663074" y="0"/>
                </a:lnTo>
                <a:lnTo>
                  <a:pt x="663074"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275019" y="5782003"/>
            <a:ext cx="222827" cy="222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33792" y="2416633"/>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33792" y="743509"/>
            <a:ext cx="15823298" cy="939165"/>
          </a:xfrm>
          <a:prstGeom prst="rect">
            <a:avLst/>
          </a:prstGeom>
        </p:spPr>
        <p:txBody>
          <a:bodyPr anchor="t" rtlCol="false" tIns="0" lIns="0" bIns="0" rIns="0">
            <a:spAutoFit/>
          </a:bodyPr>
          <a:lstStyle/>
          <a:p>
            <a:pPr algn="l">
              <a:lnSpc>
                <a:spcPts val="7140"/>
              </a:lnSpc>
            </a:pPr>
            <a:r>
              <a:rPr lang="en-US" sz="6800">
                <a:solidFill>
                  <a:srgbClr val="1F2374"/>
                </a:solidFill>
                <a:latin typeface="Anton"/>
                <a:ea typeface="Anton"/>
                <a:cs typeface="Anton"/>
                <a:sym typeface="Anton"/>
              </a:rPr>
              <a:t>FACTORS THAT DRIVE TECHNOLOGICAL INNOVATION</a:t>
            </a:r>
          </a:p>
        </p:txBody>
      </p:sp>
      <p:sp>
        <p:nvSpPr>
          <p:cNvPr name="TextBox 11" id="11"/>
          <p:cNvSpPr txBox="true"/>
          <p:nvPr/>
        </p:nvSpPr>
        <p:spPr>
          <a:xfrm rot="0">
            <a:off x="5950910" y="6306045"/>
            <a:ext cx="11711627" cy="3124201"/>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Raleway Medium"/>
                <a:ea typeface="Raleway Medium"/>
                <a:cs typeface="Raleway Medium"/>
                <a:sym typeface="Raleway Medium"/>
              </a:rPr>
              <a:t>Discoveries in fields like physics, chemistry, and biology often lead to new technologies or enhance existing ones. Additionally, technological advancements, such as improved materials or more powerful computing, open up new possibilities for innovation, enabling the creation of products that were previously impossible.</a:t>
            </a:r>
          </a:p>
        </p:txBody>
      </p:sp>
      <p:sp>
        <p:nvSpPr>
          <p:cNvPr name="TextBox 12" id="12"/>
          <p:cNvSpPr txBox="true"/>
          <p:nvPr/>
        </p:nvSpPr>
        <p:spPr>
          <a:xfrm rot="0">
            <a:off x="5950910" y="5636237"/>
            <a:ext cx="11711627" cy="504826"/>
          </a:xfrm>
          <a:prstGeom prst="rect">
            <a:avLst/>
          </a:prstGeom>
        </p:spPr>
        <p:txBody>
          <a:bodyPr anchor="t" rtlCol="false" tIns="0" lIns="0" bIns="0" rIns="0">
            <a:spAutoFit/>
          </a:bodyPr>
          <a:lstStyle/>
          <a:p>
            <a:pPr algn="l">
              <a:lnSpc>
                <a:spcPts val="4199"/>
              </a:lnSpc>
              <a:spcBef>
                <a:spcPct val="0"/>
              </a:spcBef>
            </a:pPr>
            <a:r>
              <a:rPr lang="en-US" sz="2999">
                <a:solidFill>
                  <a:srgbClr val="1F2374"/>
                </a:solidFill>
                <a:latin typeface="Raleway Heavy"/>
                <a:ea typeface="Raleway Heavy"/>
                <a:cs typeface="Raleway Heavy"/>
                <a:sym typeface="Raleway Heavy"/>
              </a:rPr>
              <a:t>SCIENTIFIC RESEARCH AND TECHNOLOGICAL ADVANCEMENTS</a:t>
            </a:r>
          </a:p>
        </p:txBody>
      </p:sp>
      <p:grpSp>
        <p:nvGrpSpPr>
          <p:cNvPr name="Group 13" id="13"/>
          <p:cNvGrpSpPr/>
          <p:nvPr/>
        </p:nvGrpSpPr>
        <p:grpSpPr>
          <a:xfrm rot="0">
            <a:off x="5275019" y="2197558"/>
            <a:ext cx="222827" cy="2228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5950910" y="2664437"/>
            <a:ext cx="11711627" cy="2600326"/>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Raleway Medium"/>
                <a:ea typeface="Raleway Medium"/>
                <a:cs typeface="Raleway Medium"/>
                <a:sym typeface="Raleway Medium"/>
              </a:rPr>
              <a:t>Consumers constantly seek better, faster, and more convenient solutions, driving companies to innovate to meet these demands. In competitive markets, businesses must continuously improve their products and services to stay ahead, leading to rapid technological advancements.</a:t>
            </a:r>
          </a:p>
        </p:txBody>
      </p:sp>
      <p:sp>
        <p:nvSpPr>
          <p:cNvPr name="TextBox 17" id="17"/>
          <p:cNvSpPr txBox="true"/>
          <p:nvPr/>
        </p:nvSpPr>
        <p:spPr>
          <a:xfrm rot="0">
            <a:off x="5950910" y="2051793"/>
            <a:ext cx="9666323" cy="504826"/>
          </a:xfrm>
          <a:prstGeom prst="rect">
            <a:avLst/>
          </a:prstGeom>
        </p:spPr>
        <p:txBody>
          <a:bodyPr anchor="t" rtlCol="false" tIns="0" lIns="0" bIns="0" rIns="0">
            <a:spAutoFit/>
          </a:bodyPr>
          <a:lstStyle/>
          <a:p>
            <a:pPr algn="l">
              <a:lnSpc>
                <a:spcPts val="4199"/>
              </a:lnSpc>
              <a:spcBef>
                <a:spcPct val="0"/>
              </a:spcBef>
            </a:pPr>
            <a:r>
              <a:rPr lang="en-US" sz="2999">
                <a:solidFill>
                  <a:srgbClr val="1F2374"/>
                </a:solidFill>
                <a:latin typeface="Raleway Heavy"/>
                <a:ea typeface="Raleway Heavy"/>
                <a:cs typeface="Raleway Heavy"/>
                <a:sym typeface="Raleway Heavy"/>
              </a:rPr>
              <a:t>CONSUMER DEMAND AND MARKET COMPETITION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028700" y="2380599"/>
            <a:ext cx="6918063" cy="5525803"/>
          </a:xfrm>
          <a:custGeom>
            <a:avLst/>
            <a:gdLst/>
            <a:ahLst/>
            <a:cxnLst/>
            <a:rect r="r" b="b" t="t" l="l"/>
            <a:pathLst>
              <a:path h="5525803" w="6918063">
                <a:moveTo>
                  <a:pt x="0" y="0"/>
                </a:moveTo>
                <a:lnTo>
                  <a:pt x="6918063" y="0"/>
                </a:lnTo>
                <a:lnTo>
                  <a:pt x="6918063" y="5525802"/>
                </a:lnTo>
                <a:lnTo>
                  <a:pt x="0" y="5525802"/>
                </a:lnTo>
                <a:lnTo>
                  <a:pt x="0" y="0"/>
                </a:lnTo>
                <a:close/>
              </a:path>
            </a:pathLst>
          </a:custGeom>
          <a:blipFill>
            <a:blip r:embed="rId4"/>
            <a:stretch>
              <a:fillRect l="0" t="0" r="0" b="0"/>
            </a:stretch>
          </a:blipFill>
        </p:spPr>
      </p:sp>
      <p:sp>
        <p:nvSpPr>
          <p:cNvPr name="Freeform 5" id="5"/>
          <p:cNvSpPr/>
          <p:nvPr/>
        </p:nvSpPr>
        <p:spPr>
          <a:xfrm flipH="false" flipV="false" rot="0">
            <a:off x="17099308" y="9693816"/>
            <a:ext cx="663074" cy="379761"/>
          </a:xfrm>
          <a:custGeom>
            <a:avLst/>
            <a:gdLst/>
            <a:ahLst/>
            <a:cxnLst/>
            <a:rect r="r" b="b" t="t" l="l"/>
            <a:pathLst>
              <a:path h="379761" w="663074">
                <a:moveTo>
                  <a:pt x="0" y="0"/>
                </a:moveTo>
                <a:lnTo>
                  <a:pt x="663074" y="0"/>
                </a:lnTo>
                <a:lnTo>
                  <a:pt x="663074" y="379760"/>
                </a:lnTo>
                <a:lnTo>
                  <a:pt x="0" y="3797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001921" y="770347"/>
            <a:ext cx="8286845" cy="1876425"/>
          </a:xfrm>
          <a:prstGeom prst="rect">
            <a:avLst/>
          </a:prstGeom>
        </p:spPr>
        <p:txBody>
          <a:bodyPr anchor="t" rtlCol="false" tIns="0" lIns="0" bIns="0" rIns="0">
            <a:spAutoFit/>
          </a:bodyPr>
          <a:lstStyle/>
          <a:p>
            <a:pPr algn="l">
              <a:lnSpc>
                <a:spcPts val="7349"/>
              </a:lnSpc>
            </a:pPr>
            <a:r>
              <a:rPr lang="en-US" sz="6999">
                <a:solidFill>
                  <a:srgbClr val="1F2374"/>
                </a:solidFill>
                <a:latin typeface="Anton"/>
                <a:ea typeface="Anton"/>
                <a:cs typeface="Anton"/>
                <a:sym typeface="Anton"/>
              </a:rPr>
              <a:t>IDENTIFICATION OF EMERGING TECHNOLOGIES</a:t>
            </a:r>
          </a:p>
        </p:txBody>
      </p:sp>
      <p:sp>
        <p:nvSpPr>
          <p:cNvPr name="TextBox 8" id="8"/>
          <p:cNvSpPr txBox="true"/>
          <p:nvPr/>
        </p:nvSpPr>
        <p:spPr>
          <a:xfrm rot="0">
            <a:off x="8001921" y="2917825"/>
            <a:ext cx="9428924" cy="6391275"/>
          </a:xfrm>
          <a:prstGeom prst="rect">
            <a:avLst/>
          </a:prstGeom>
        </p:spPr>
        <p:txBody>
          <a:bodyPr anchor="t" rtlCol="false" tIns="0" lIns="0" bIns="0" rIns="0">
            <a:spAutoFit/>
          </a:bodyPr>
          <a:lstStyle/>
          <a:p>
            <a:pPr algn="l">
              <a:lnSpc>
                <a:spcPts val="4200"/>
              </a:lnSpc>
            </a:pPr>
            <a:r>
              <a:rPr lang="en-US" sz="3000">
                <a:solidFill>
                  <a:srgbClr val="000000"/>
                </a:solidFill>
                <a:latin typeface="Raleway Medium"/>
                <a:ea typeface="Raleway Medium"/>
                <a:cs typeface="Raleway Medium"/>
                <a:sym typeface="Raleway Medium"/>
              </a:rPr>
              <a:t>It involves recognizing innovations that are in the early stages of development but have the potential to significantly impact industries and society. These technologies are often characterized by their novelty, high potential for disruption, and rapid evolution. </a:t>
            </a:r>
          </a:p>
          <a:p>
            <a:pPr algn="l">
              <a:lnSpc>
                <a:spcPts val="4200"/>
              </a:lnSpc>
            </a:pPr>
          </a:p>
          <a:p>
            <a:pPr algn="l">
              <a:lnSpc>
                <a:spcPts val="4200"/>
              </a:lnSpc>
              <a:spcBef>
                <a:spcPct val="0"/>
              </a:spcBef>
            </a:pPr>
            <a:r>
              <a:rPr lang="en-US" sz="3000">
                <a:solidFill>
                  <a:srgbClr val="000000"/>
                </a:solidFill>
                <a:latin typeface="Raleway Medium"/>
                <a:ea typeface="Raleway Medium"/>
                <a:cs typeface="Raleway Medium"/>
                <a:sym typeface="Raleway Medium"/>
              </a:rPr>
              <a:t>Key indicators include new scientific discoveries, advancements in engineering, and early adoption by niche markets. Monitoring trends, research papers, and industry reports can help in spotting these technologies before they become mainstream.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2947727" y="-107750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46000"/>
            </a:blip>
            <a:stretch>
              <a:fillRect l="0" t="0" r="0" b="0"/>
            </a:stretch>
          </a:blipFill>
        </p:spPr>
      </p:sp>
      <p:sp>
        <p:nvSpPr>
          <p:cNvPr name="Freeform 4" id="4"/>
          <p:cNvSpPr/>
          <p:nvPr/>
        </p:nvSpPr>
        <p:spPr>
          <a:xfrm flipH="false" flipV="false" rot="0">
            <a:off x="-3424567" y="3676282"/>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4">
              <a:alphaModFix amt="46000"/>
            </a:blip>
            <a:stretch>
              <a:fillRect l="0" t="0" r="0" b="0"/>
            </a:stretch>
          </a:blipFill>
        </p:spPr>
      </p:sp>
      <p:grpSp>
        <p:nvGrpSpPr>
          <p:cNvPr name="Group 5" id="5"/>
          <p:cNvGrpSpPr/>
          <p:nvPr/>
        </p:nvGrpSpPr>
        <p:grpSpPr>
          <a:xfrm rot="0">
            <a:off x="11247921" y="703884"/>
            <a:ext cx="9404563" cy="94045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015853" y="1471816"/>
            <a:ext cx="7868699" cy="78686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985222" y="3524780"/>
            <a:ext cx="1030630" cy="10306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588620" y="1905526"/>
            <a:ext cx="7001279" cy="70012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2500" r="0" b="-12500"/>
              </a:stretch>
            </a:blipFill>
          </p:spPr>
        </p:sp>
      </p:grpSp>
      <p:sp>
        <p:nvSpPr>
          <p:cNvPr name="Freeform 16" id="16"/>
          <p:cNvSpPr/>
          <p:nvPr/>
        </p:nvSpPr>
        <p:spPr>
          <a:xfrm flipH="false" flipV="false" rot="0">
            <a:off x="17435868" y="9583798"/>
            <a:ext cx="663074" cy="379761"/>
          </a:xfrm>
          <a:custGeom>
            <a:avLst/>
            <a:gdLst/>
            <a:ahLst/>
            <a:cxnLst/>
            <a:rect r="r" b="b" t="t" l="l"/>
            <a:pathLst>
              <a:path h="379761" w="663074">
                <a:moveTo>
                  <a:pt x="0" y="0"/>
                </a:moveTo>
                <a:lnTo>
                  <a:pt x="663074" y="0"/>
                </a:lnTo>
                <a:lnTo>
                  <a:pt x="663074" y="379760"/>
                </a:lnTo>
                <a:lnTo>
                  <a:pt x="0" y="379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223617" y="1518801"/>
            <a:ext cx="8731292" cy="1876425"/>
          </a:xfrm>
          <a:prstGeom prst="rect">
            <a:avLst/>
          </a:prstGeom>
        </p:spPr>
        <p:txBody>
          <a:bodyPr anchor="t" rtlCol="false" tIns="0" lIns="0" bIns="0" rIns="0">
            <a:spAutoFit/>
          </a:bodyPr>
          <a:lstStyle/>
          <a:p>
            <a:pPr algn="l">
              <a:lnSpc>
                <a:spcPts val="7349"/>
              </a:lnSpc>
            </a:pPr>
            <a:r>
              <a:rPr lang="en-US" sz="6999">
                <a:solidFill>
                  <a:srgbClr val="1F2374"/>
                </a:solidFill>
                <a:latin typeface="Anton"/>
                <a:ea typeface="Anton"/>
                <a:cs typeface="Anton"/>
                <a:sym typeface="Anton"/>
              </a:rPr>
              <a:t>CRITERIA FOR IDENTIFYING EMERGING TECHNOLOGIES</a:t>
            </a:r>
          </a:p>
        </p:txBody>
      </p:sp>
      <p:sp>
        <p:nvSpPr>
          <p:cNvPr name="TextBox 18" id="18"/>
          <p:cNvSpPr txBox="true"/>
          <p:nvPr/>
        </p:nvSpPr>
        <p:spPr>
          <a:xfrm rot="0">
            <a:off x="1223617" y="3784600"/>
            <a:ext cx="9302792" cy="4320873"/>
          </a:xfrm>
          <a:prstGeom prst="rect">
            <a:avLst/>
          </a:prstGeom>
        </p:spPr>
        <p:txBody>
          <a:bodyPr anchor="t" rtlCol="false" tIns="0" lIns="0" bIns="0" rIns="0">
            <a:spAutoFit/>
          </a:bodyPr>
          <a:lstStyle/>
          <a:p>
            <a:pPr algn="l">
              <a:lnSpc>
                <a:spcPts val="4916"/>
              </a:lnSpc>
              <a:spcBef>
                <a:spcPct val="0"/>
              </a:spcBef>
            </a:pPr>
            <a:r>
              <a:rPr lang="en-US" sz="3511">
                <a:solidFill>
                  <a:srgbClr val="000000"/>
                </a:solidFill>
                <a:latin typeface="Raleway Medium"/>
                <a:ea typeface="Raleway Medium"/>
                <a:cs typeface="Raleway Medium"/>
                <a:sym typeface="Raleway Medium"/>
              </a:rPr>
              <a:t>Emerging technologies are innovations that are still in development but have the potential to transform industries and everyday life. They are distinguished by their novelty, rapid growth, significant potential impact, and inherent uncertainty regarding their future.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3694810" y="9369243"/>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028501" y="5499124"/>
            <a:ext cx="222827" cy="222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4200"/>
                </a:lnSpc>
              </a:pPr>
            </a:p>
          </p:txBody>
        </p:sp>
      </p:grpSp>
      <p:sp>
        <p:nvSpPr>
          <p:cNvPr name="Freeform 8" id="8"/>
          <p:cNvSpPr/>
          <p:nvPr/>
        </p:nvSpPr>
        <p:spPr>
          <a:xfrm flipH="false" flipV="false" rot="0">
            <a:off x="1028700" y="3546293"/>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809289"/>
            <a:ext cx="6151453" cy="1876425"/>
          </a:xfrm>
          <a:prstGeom prst="rect">
            <a:avLst/>
          </a:prstGeom>
        </p:spPr>
        <p:txBody>
          <a:bodyPr anchor="t" rtlCol="false" tIns="0" lIns="0" bIns="0" rIns="0">
            <a:spAutoFit/>
          </a:bodyPr>
          <a:lstStyle/>
          <a:p>
            <a:pPr algn="l">
              <a:lnSpc>
                <a:spcPts val="7349"/>
              </a:lnSpc>
            </a:pPr>
            <a:r>
              <a:rPr lang="en-US" sz="6999">
                <a:solidFill>
                  <a:srgbClr val="1F2374"/>
                </a:solidFill>
                <a:latin typeface="Anton"/>
                <a:ea typeface="Anton"/>
                <a:cs typeface="Anton"/>
                <a:sym typeface="Anton"/>
              </a:rPr>
              <a:t>NOVELTY AND </a:t>
            </a:r>
          </a:p>
          <a:p>
            <a:pPr algn="l">
              <a:lnSpc>
                <a:spcPts val="7349"/>
              </a:lnSpc>
            </a:pPr>
            <a:r>
              <a:rPr lang="en-US" sz="6999">
                <a:solidFill>
                  <a:srgbClr val="1F2374"/>
                </a:solidFill>
                <a:latin typeface="Anton"/>
                <a:ea typeface="Anton"/>
                <a:cs typeface="Anton"/>
                <a:sym typeface="Anton"/>
              </a:rPr>
              <a:t>RAPID GROWTH</a:t>
            </a:r>
          </a:p>
        </p:txBody>
      </p:sp>
      <p:sp>
        <p:nvSpPr>
          <p:cNvPr name="TextBox 10" id="10"/>
          <p:cNvSpPr txBox="true"/>
          <p:nvPr/>
        </p:nvSpPr>
        <p:spPr>
          <a:xfrm rot="0">
            <a:off x="7704391" y="5966287"/>
            <a:ext cx="8595485" cy="26574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Raleway Medium"/>
                <a:ea typeface="Raleway Medium"/>
                <a:cs typeface="Raleway Medium"/>
                <a:sym typeface="Raleway Medium"/>
              </a:rPr>
              <a:t>These technologies evolve quickly as advancements are made and new applications are discovered. This fast pace of development can lead to rapid shifts in how they are used and perceived.</a:t>
            </a:r>
          </a:p>
        </p:txBody>
      </p:sp>
      <p:sp>
        <p:nvSpPr>
          <p:cNvPr name="TextBox 11" id="11"/>
          <p:cNvSpPr txBox="true"/>
          <p:nvPr/>
        </p:nvSpPr>
        <p:spPr>
          <a:xfrm rot="0">
            <a:off x="7704391" y="5343833"/>
            <a:ext cx="8160933" cy="523875"/>
          </a:xfrm>
          <a:prstGeom prst="rect">
            <a:avLst/>
          </a:prstGeom>
        </p:spPr>
        <p:txBody>
          <a:bodyPr anchor="t" rtlCol="false" tIns="0" lIns="0" bIns="0" rIns="0">
            <a:spAutoFit/>
          </a:bodyPr>
          <a:lstStyle/>
          <a:p>
            <a:pPr algn="l">
              <a:lnSpc>
                <a:spcPts val="4200"/>
              </a:lnSpc>
              <a:spcBef>
                <a:spcPct val="0"/>
              </a:spcBef>
            </a:pPr>
            <a:r>
              <a:rPr lang="en-US" sz="3000">
                <a:solidFill>
                  <a:srgbClr val="1F2374"/>
                </a:solidFill>
                <a:latin typeface="Raleway Heavy"/>
                <a:ea typeface="Raleway Heavy"/>
                <a:cs typeface="Raleway Heavy"/>
                <a:sym typeface="Raleway Heavy"/>
              </a:rPr>
              <a:t>RAPID GROWTH</a:t>
            </a:r>
          </a:p>
        </p:txBody>
      </p:sp>
      <p:sp>
        <p:nvSpPr>
          <p:cNvPr name="Freeform 12" id="12"/>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7028501" y="1783729"/>
            <a:ext cx="222827" cy="22282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4200"/>
                </a:lnSpc>
              </a:pPr>
            </a:p>
          </p:txBody>
        </p:sp>
      </p:grpSp>
      <p:sp>
        <p:nvSpPr>
          <p:cNvPr name="TextBox 16" id="16"/>
          <p:cNvSpPr txBox="true"/>
          <p:nvPr/>
        </p:nvSpPr>
        <p:spPr>
          <a:xfrm rot="0">
            <a:off x="7704391" y="2241082"/>
            <a:ext cx="8595485" cy="26574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Raleway Medium"/>
                <a:ea typeface="Raleway Medium"/>
                <a:cs typeface="Raleway Medium"/>
                <a:sym typeface="Raleway Medium"/>
              </a:rPr>
              <a:t>Emerging technologies introduce new concepts or methods that challenge existing systems and norms. Their uniqueness often attracts attention and interest from researchers, businesses, and consumers.</a:t>
            </a:r>
          </a:p>
        </p:txBody>
      </p:sp>
      <p:sp>
        <p:nvSpPr>
          <p:cNvPr name="TextBox 17" id="17"/>
          <p:cNvSpPr txBox="true"/>
          <p:nvPr/>
        </p:nvSpPr>
        <p:spPr>
          <a:xfrm rot="0">
            <a:off x="7704391" y="1628439"/>
            <a:ext cx="7806923" cy="523875"/>
          </a:xfrm>
          <a:prstGeom prst="rect">
            <a:avLst/>
          </a:prstGeom>
        </p:spPr>
        <p:txBody>
          <a:bodyPr anchor="t" rtlCol="false" tIns="0" lIns="0" bIns="0" rIns="0">
            <a:spAutoFit/>
          </a:bodyPr>
          <a:lstStyle/>
          <a:p>
            <a:pPr algn="l">
              <a:lnSpc>
                <a:spcPts val="4200"/>
              </a:lnSpc>
              <a:spcBef>
                <a:spcPct val="0"/>
              </a:spcBef>
            </a:pPr>
            <a:r>
              <a:rPr lang="en-US" sz="3000">
                <a:solidFill>
                  <a:srgbClr val="1F2374"/>
                </a:solidFill>
                <a:latin typeface="Raleway Heavy"/>
                <a:ea typeface="Raleway Heavy"/>
                <a:cs typeface="Raleway Heavy"/>
                <a:sym typeface="Raleway Heavy"/>
              </a:rPr>
              <a:t>NOVELTY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DAGPf1DPWd8</dc:identifier>
  <dcterms:modified xsi:type="dcterms:W3CDTF">2011-08-01T06:04:30Z</dcterms:modified>
  <cp:revision>1</cp:revision>
  <dc:title>APPS DEV - COURSE</dc:title>
</cp:coreProperties>
</file>